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598" r:id="rId2"/>
    <p:sldId id="394" r:id="rId3"/>
    <p:sldId id="599" r:id="rId4"/>
    <p:sldId id="600" r:id="rId5"/>
    <p:sldId id="395" r:id="rId6"/>
    <p:sldId id="392" r:id="rId7"/>
    <p:sldId id="565" r:id="rId8"/>
    <p:sldId id="567" r:id="rId9"/>
    <p:sldId id="568" r:id="rId10"/>
    <p:sldId id="569" r:id="rId11"/>
    <p:sldId id="566" r:id="rId12"/>
    <p:sldId id="570" r:id="rId13"/>
    <p:sldId id="573" r:id="rId14"/>
    <p:sldId id="571" r:id="rId15"/>
    <p:sldId id="575" r:id="rId16"/>
    <p:sldId id="572" r:id="rId17"/>
    <p:sldId id="576" r:id="rId18"/>
    <p:sldId id="354" r:id="rId19"/>
    <p:sldId id="577" r:id="rId20"/>
    <p:sldId id="547" r:id="rId21"/>
    <p:sldId id="515" r:id="rId22"/>
    <p:sldId id="578" r:id="rId23"/>
    <p:sldId id="508" r:id="rId24"/>
    <p:sldId id="579" r:id="rId25"/>
    <p:sldId id="580" r:id="rId26"/>
    <p:sldId id="581" r:id="rId27"/>
    <p:sldId id="582" r:id="rId28"/>
    <p:sldId id="549" r:id="rId29"/>
    <p:sldId id="583" r:id="rId30"/>
    <p:sldId id="551" r:id="rId31"/>
    <p:sldId id="584" r:id="rId32"/>
    <p:sldId id="585" r:id="rId33"/>
    <p:sldId id="586" r:id="rId34"/>
    <p:sldId id="587" r:id="rId35"/>
    <p:sldId id="588" r:id="rId36"/>
    <p:sldId id="589" r:id="rId37"/>
    <p:sldId id="590" r:id="rId38"/>
    <p:sldId id="591" r:id="rId39"/>
    <p:sldId id="593" r:id="rId40"/>
    <p:sldId id="592" r:id="rId41"/>
    <p:sldId id="594" r:id="rId42"/>
    <p:sldId id="553" r:id="rId43"/>
    <p:sldId id="595" r:id="rId44"/>
    <p:sldId id="596" r:id="rId45"/>
    <p:sldId id="59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6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EBFF"/>
    <a:srgbClr val="FFE5FC"/>
    <a:srgbClr val="C7FAB1"/>
    <a:srgbClr val="F0EEB9"/>
    <a:srgbClr val="FFF2CC"/>
    <a:srgbClr val="CDC2F0"/>
    <a:srgbClr val="FFFF11"/>
    <a:srgbClr val="FFFF6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715"/>
    <p:restoredTop sz="94694"/>
  </p:normalViewPr>
  <p:slideViewPr>
    <p:cSldViewPr snapToGrid="0" snapToObjects="1">
      <p:cViewPr varScale="1">
        <p:scale>
          <a:sx n="68" d="100"/>
          <a:sy n="68" d="100"/>
        </p:scale>
        <p:origin x="258" y="60"/>
      </p:cViewPr>
      <p:guideLst>
        <p:guide orient="horz" pos="2160"/>
        <p:guide pos="3862"/>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181292-F071-5D43-A20F-8AD61D906C67}" type="doc">
      <dgm:prSet loTypeId="urn:microsoft.com/office/officeart/2009/3/layout/DescendingProcess" loCatId="" qsTypeId="urn:microsoft.com/office/officeart/2005/8/quickstyle/simple1" qsCatId="simple" csTypeId="urn:microsoft.com/office/officeart/2005/8/colors/accent1_2" csCatId="accent1" phldr="1"/>
      <dgm:spPr/>
      <dgm:t>
        <a:bodyPr/>
        <a:lstStyle/>
        <a:p>
          <a:endParaRPr lang="en-US"/>
        </a:p>
      </dgm:t>
    </dgm:pt>
    <dgm:pt modelId="{7531481D-E502-DC48-ABA0-560C3C05F107}">
      <dgm:prSet phldrT="[Text]"/>
      <dgm:spPr/>
      <dgm:t>
        <a:bodyPr/>
        <a:lstStyle/>
        <a:p>
          <a:r>
            <a:rPr lang="en-US" dirty="0"/>
            <a:t>Babylonians</a:t>
          </a:r>
        </a:p>
        <a:p>
          <a:r>
            <a:rPr lang="zh-CN" altLang="en-US" dirty="0"/>
            <a:t>巴比伦人</a:t>
          </a:r>
          <a:endParaRPr lang="en-US" dirty="0"/>
        </a:p>
      </dgm:t>
    </dgm:pt>
    <dgm:pt modelId="{8266CC8D-CA5C-974C-9480-10D841EE2DC0}" type="parTrans" cxnId="{495BDDD4-D34E-814A-BA1F-673081E7F4E2}">
      <dgm:prSet/>
      <dgm:spPr/>
      <dgm:t>
        <a:bodyPr/>
        <a:lstStyle/>
        <a:p>
          <a:endParaRPr lang="en-US"/>
        </a:p>
      </dgm:t>
    </dgm:pt>
    <dgm:pt modelId="{7622C1E5-6D02-1A40-A4EC-4FE9C614190A}" type="sibTrans" cxnId="{495BDDD4-D34E-814A-BA1F-673081E7F4E2}">
      <dgm:prSet/>
      <dgm:spPr/>
      <dgm:t>
        <a:bodyPr/>
        <a:lstStyle/>
        <a:p>
          <a:endParaRPr lang="en-US"/>
        </a:p>
      </dgm:t>
    </dgm:pt>
    <dgm:pt modelId="{3F40E4CF-5F45-EE44-98F5-49CAB86AC88A}" type="pres">
      <dgm:prSet presAssocID="{7A181292-F071-5D43-A20F-8AD61D906C67}" presName="Name0" presStyleCnt="0">
        <dgm:presLayoutVars>
          <dgm:chMax val="7"/>
          <dgm:chPref val="5"/>
        </dgm:presLayoutVars>
      </dgm:prSet>
      <dgm:spPr/>
    </dgm:pt>
    <dgm:pt modelId="{36F81542-554D-8442-88C1-C19F61C5F830}" type="pres">
      <dgm:prSet presAssocID="{7A181292-F071-5D43-A20F-8AD61D906C67}" presName="arrowNode" presStyleLbl="node1" presStyleIdx="0" presStyleCnt="1" custAng="19636144" custFlipHor="1" custScaleX="57938" custLinFactNeighborX="-15182" custLinFactNeighborY="-16756"/>
      <dgm:spPr/>
    </dgm:pt>
    <dgm:pt modelId="{050FE758-2796-A54A-ABB4-17812994B6F0}" type="pres">
      <dgm:prSet presAssocID="{7531481D-E502-DC48-ABA0-560C3C05F107}" presName="txNode1" presStyleLbl="revTx" presStyleIdx="0" presStyleCnt="1" custLinFactX="97286" custLinFactNeighborX="100000" custLinFactNeighborY="30618">
        <dgm:presLayoutVars>
          <dgm:bulletEnabled val="1"/>
        </dgm:presLayoutVars>
      </dgm:prSet>
      <dgm:spPr/>
    </dgm:pt>
  </dgm:ptLst>
  <dgm:cxnLst>
    <dgm:cxn modelId="{92C095B4-90BD-CA42-A24B-B36AB4C138B3}" type="presOf" srcId="{7A181292-F071-5D43-A20F-8AD61D906C67}" destId="{3F40E4CF-5F45-EE44-98F5-49CAB86AC88A}" srcOrd="0" destOrd="0" presId="urn:microsoft.com/office/officeart/2009/3/layout/DescendingProcess"/>
    <dgm:cxn modelId="{495BDDD4-D34E-814A-BA1F-673081E7F4E2}" srcId="{7A181292-F071-5D43-A20F-8AD61D906C67}" destId="{7531481D-E502-DC48-ABA0-560C3C05F107}" srcOrd="0" destOrd="0" parTransId="{8266CC8D-CA5C-974C-9480-10D841EE2DC0}" sibTransId="{7622C1E5-6D02-1A40-A4EC-4FE9C614190A}"/>
    <dgm:cxn modelId="{019786F9-2629-6C4F-94AB-F1A315EE7543}" type="presOf" srcId="{7531481D-E502-DC48-ABA0-560C3C05F107}" destId="{050FE758-2796-A54A-ABB4-17812994B6F0}" srcOrd="0" destOrd="0" presId="urn:microsoft.com/office/officeart/2009/3/layout/DescendingProcess"/>
    <dgm:cxn modelId="{4ECD3152-676E-394E-93F7-6086FB9EEA68}" type="presParOf" srcId="{3F40E4CF-5F45-EE44-98F5-49CAB86AC88A}" destId="{36F81542-554D-8442-88C1-C19F61C5F830}" srcOrd="0" destOrd="0" presId="urn:microsoft.com/office/officeart/2009/3/layout/DescendingProcess"/>
    <dgm:cxn modelId="{ED6D413A-A4AA-884C-A6F1-E47173E68AC0}" type="presParOf" srcId="{3F40E4CF-5F45-EE44-98F5-49CAB86AC88A}" destId="{050FE758-2796-A54A-ABB4-17812994B6F0}" srcOrd="1" destOrd="0" presId="urn:microsoft.com/office/officeart/2009/3/layout/Descending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F81542-554D-8442-88C1-C19F61C5F830}">
      <dsp:nvSpPr>
        <dsp:cNvPr id="0" name=""/>
        <dsp:cNvSpPr/>
      </dsp:nvSpPr>
      <dsp:spPr>
        <a:xfrm rot="19167482" flipH="1">
          <a:off x="2009093" y="1125257"/>
          <a:ext cx="4499546" cy="1352248"/>
        </a:xfrm>
        <a:prstGeom prst="swooshArrow">
          <a:avLst>
            <a:gd name="adj1" fmla="val 16310"/>
            <a:gd name="adj2" fmla="val 313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0FE758-2796-A54A-ABB4-17812994B6F0}">
      <dsp:nvSpPr>
        <dsp:cNvPr id="0" name=""/>
        <dsp:cNvSpPr/>
      </dsp:nvSpPr>
      <dsp:spPr>
        <a:xfrm>
          <a:off x="6312321" y="265453"/>
          <a:ext cx="2205397" cy="866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b" anchorCtr="0">
          <a:noAutofit/>
        </a:bodyPr>
        <a:lstStyle/>
        <a:p>
          <a:pPr marL="0" lvl="0" indent="0" algn="ctr" defTabSz="977900">
            <a:lnSpc>
              <a:spcPct val="90000"/>
            </a:lnSpc>
            <a:spcBef>
              <a:spcPct val="0"/>
            </a:spcBef>
            <a:spcAft>
              <a:spcPct val="35000"/>
            </a:spcAft>
            <a:buNone/>
          </a:pPr>
          <a:r>
            <a:rPr lang="en-US" sz="2200" kern="1200" dirty="0"/>
            <a:t>Babylonians</a:t>
          </a:r>
        </a:p>
        <a:p>
          <a:pPr marL="0" lvl="0" indent="0" algn="ctr" defTabSz="977900">
            <a:lnSpc>
              <a:spcPct val="90000"/>
            </a:lnSpc>
            <a:spcBef>
              <a:spcPct val="0"/>
            </a:spcBef>
            <a:spcAft>
              <a:spcPct val="35000"/>
            </a:spcAft>
            <a:buNone/>
          </a:pPr>
          <a:r>
            <a:rPr lang="zh-CN" altLang="en-US" sz="2200" kern="1200" dirty="0"/>
            <a:t>巴比伦人</a:t>
          </a:r>
          <a:endParaRPr lang="en-US" sz="2200" kern="1200" dirty="0"/>
        </a:p>
      </dsp:txBody>
      <dsp:txXfrm>
        <a:off x="6312321" y="265453"/>
        <a:ext cx="2205397" cy="866986"/>
      </dsp:txXfrm>
    </dsp:sp>
  </dsp:spTree>
</dsp:drawing>
</file>

<file path=ppt/diagrams/layout1.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7B43-29BF-8048-9049-B5019A2264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D633C2-8CE0-E640-8163-EE8816A288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12C0F5-75FD-EB48-858F-D2A2D964FCDF}"/>
              </a:ext>
            </a:extLst>
          </p:cNvPr>
          <p:cNvSpPr>
            <a:spLocks noGrp="1"/>
          </p:cNvSpPr>
          <p:nvPr>
            <p:ph type="dt" sz="half" idx="10"/>
          </p:nvPr>
        </p:nvSpPr>
        <p:spPr/>
        <p:txBody>
          <a:bodyPr/>
          <a:lstStyle/>
          <a:p>
            <a:fld id="{76EF4E14-D9FB-1749-8201-C5B6E93ACBC0}" type="datetimeFigureOut">
              <a:rPr lang="en-US" smtClean="0"/>
              <a:t>2/22/2021</a:t>
            </a:fld>
            <a:endParaRPr lang="en-US"/>
          </a:p>
        </p:txBody>
      </p:sp>
      <p:sp>
        <p:nvSpPr>
          <p:cNvPr id="5" name="Footer Placeholder 4">
            <a:extLst>
              <a:ext uri="{FF2B5EF4-FFF2-40B4-BE49-F238E27FC236}">
                <a16:creationId xmlns:a16="http://schemas.microsoft.com/office/drawing/2014/main" id="{A15A0807-0D25-8840-A850-D92B8ADDB7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980AC1-298D-6E4F-B5C8-4F59D906B8B6}"/>
              </a:ext>
            </a:extLst>
          </p:cNvPr>
          <p:cNvSpPr>
            <a:spLocks noGrp="1"/>
          </p:cNvSpPr>
          <p:nvPr>
            <p:ph type="sldNum" sz="quarter" idx="12"/>
          </p:nvPr>
        </p:nvSpPr>
        <p:spPr/>
        <p:txBody>
          <a:bodyPr/>
          <a:lstStyle/>
          <a:p>
            <a:fld id="{7EDF24BC-8041-EE47-B4D3-F3E5D0DC20D2}" type="slidenum">
              <a:rPr lang="en-US" smtClean="0"/>
              <a:t>‹#›</a:t>
            </a:fld>
            <a:endParaRPr lang="en-US"/>
          </a:p>
        </p:txBody>
      </p:sp>
    </p:spTree>
    <p:extLst>
      <p:ext uri="{BB962C8B-B14F-4D97-AF65-F5344CB8AC3E}">
        <p14:creationId xmlns:p14="http://schemas.microsoft.com/office/powerpoint/2010/main" val="2347859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9D9F9-CAAE-9F4C-A92B-BBC8391629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47161E-0595-FF40-A4A1-2191710174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1061F-8A5F-3D4C-AF5B-8BBC62E37847}"/>
              </a:ext>
            </a:extLst>
          </p:cNvPr>
          <p:cNvSpPr>
            <a:spLocks noGrp="1"/>
          </p:cNvSpPr>
          <p:nvPr>
            <p:ph type="dt" sz="half" idx="10"/>
          </p:nvPr>
        </p:nvSpPr>
        <p:spPr/>
        <p:txBody>
          <a:bodyPr/>
          <a:lstStyle/>
          <a:p>
            <a:fld id="{76EF4E14-D9FB-1749-8201-C5B6E93ACBC0}" type="datetimeFigureOut">
              <a:rPr lang="en-US" smtClean="0"/>
              <a:t>2/22/2021</a:t>
            </a:fld>
            <a:endParaRPr lang="en-US"/>
          </a:p>
        </p:txBody>
      </p:sp>
      <p:sp>
        <p:nvSpPr>
          <p:cNvPr id="5" name="Footer Placeholder 4">
            <a:extLst>
              <a:ext uri="{FF2B5EF4-FFF2-40B4-BE49-F238E27FC236}">
                <a16:creationId xmlns:a16="http://schemas.microsoft.com/office/drawing/2014/main" id="{C476539C-2366-BC4A-87AE-347D4BAF2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F22FDA-16A6-EA46-BEB2-C088DCDBB1AF}"/>
              </a:ext>
            </a:extLst>
          </p:cNvPr>
          <p:cNvSpPr>
            <a:spLocks noGrp="1"/>
          </p:cNvSpPr>
          <p:nvPr>
            <p:ph type="sldNum" sz="quarter" idx="12"/>
          </p:nvPr>
        </p:nvSpPr>
        <p:spPr/>
        <p:txBody>
          <a:bodyPr/>
          <a:lstStyle/>
          <a:p>
            <a:fld id="{7EDF24BC-8041-EE47-B4D3-F3E5D0DC20D2}" type="slidenum">
              <a:rPr lang="en-US" smtClean="0"/>
              <a:t>‹#›</a:t>
            </a:fld>
            <a:endParaRPr lang="en-US"/>
          </a:p>
        </p:txBody>
      </p:sp>
    </p:spTree>
    <p:extLst>
      <p:ext uri="{BB962C8B-B14F-4D97-AF65-F5344CB8AC3E}">
        <p14:creationId xmlns:p14="http://schemas.microsoft.com/office/powerpoint/2010/main" val="2862829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429BFC-E5FF-FD49-B182-9F86AD124F4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1C0443-EF0C-CF43-819F-A93918FA146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A85C76-2A7E-2F46-AC7D-4271A0B12897}"/>
              </a:ext>
            </a:extLst>
          </p:cNvPr>
          <p:cNvSpPr>
            <a:spLocks noGrp="1"/>
          </p:cNvSpPr>
          <p:nvPr>
            <p:ph type="dt" sz="half" idx="10"/>
          </p:nvPr>
        </p:nvSpPr>
        <p:spPr/>
        <p:txBody>
          <a:bodyPr/>
          <a:lstStyle/>
          <a:p>
            <a:fld id="{76EF4E14-D9FB-1749-8201-C5B6E93ACBC0}" type="datetimeFigureOut">
              <a:rPr lang="en-US" smtClean="0"/>
              <a:t>2/22/2021</a:t>
            </a:fld>
            <a:endParaRPr lang="en-US"/>
          </a:p>
        </p:txBody>
      </p:sp>
      <p:sp>
        <p:nvSpPr>
          <p:cNvPr id="5" name="Footer Placeholder 4">
            <a:extLst>
              <a:ext uri="{FF2B5EF4-FFF2-40B4-BE49-F238E27FC236}">
                <a16:creationId xmlns:a16="http://schemas.microsoft.com/office/drawing/2014/main" id="{E4779366-9F18-7D40-91A6-CBBE08B71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6DC81F-7FCB-A546-9A82-17DC89A21E67}"/>
              </a:ext>
            </a:extLst>
          </p:cNvPr>
          <p:cNvSpPr>
            <a:spLocks noGrp="1"/>
          </p:cNvSpPr>
          <p:nvPr>
            <p:ph type="sldNum" sz="quarter" idx="12"/>
          </p:nvPr>
        </p:nvSpPr>
        <p:spPr/>
        <p:txBody>
          <a:bodyPr/>
          <a:lstStyle/>
          <a:p>
            <a:fld id="{7EDF24BC-8041-EE47-B4D3-F3E5D0DC20D2}" type="slidenum">
              <a:rPr lang="en-US" smtClean="0"/>
              <a:t>‹#›</a:t>
            </a:fld>
            <a:endParaRPr lang="en-US"/>
          </a:p>
        </p:txBody>
      </p:sp>
    </p:spTree>
    <p:extLst>
      <p:ext uri="{BB962C8B-B14F-4D97-AF65-F5344CB8AC3E}">
        <p14:creationId xmlns:p14="http://schemas.microsoft.com/office/powerpoint/2010/main" val="2784539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AA3B4-9F09-B249-A485-1439CE86D7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E37105-FA3A-4746-99C3-F93E68F854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64D72E-85CD-014C-8934-89DDBF29A4EE}"/>
              </a:ext>
            </a:extLst>
          </p:cNvPr>
          <p:cNvSpPr>
            <a:spLocks noGrp="1"/>
          </p:cNvSpPr>
          <p:nvPr>
            <p:ph type="dt" sz="half" idx="10"/>
          </p:nvPr>
        </p:nvSpPr>
        <p:spPr/>
        <p:txBody>
          <a:bodyPr/>
          <a:lstStyle/>
          <a:p>
            <a:fld id="{76EF4E14-D9FB-1749-8201-C5B6E93ACBC0}" type="datetimeFigureOut">
              <a:rPr lang="en-US" smtClean="0"/>
              <a:t>2/22/2021</a:t>
            </a:fld>
            <a:endParaRPr lang="en-US"/>
          </a:p>
        </p:txBody>
      </p:sp>
      <p:sp>
        <p:nvSpPr>
          <p:cNvPr id="5" name="Footer Placeholder 4">
            <a:extLst>
              <a:ext uri="{FF2B5EF4-FFF2-40B4-BE49-F238E27FC236}">
                <a16:creationId xmlns:a16="http://schemas.microsoft.com/office/drawing/2014/main" id="{3DF43788-B5AF-7C45-96DD-7E96A8D8D7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EEC45F-41F3-6543-8A7A-42B126616E4C}"/>
              </a:ext>
            </a:extLst>
          </p:cNvPr>
          <p:cNvSpPr>
            <a:spLocks noGrp="1"/>
          </p:cNvSpPr>
          <p:nvPr>
            <p:ph type="sldNum" sz="quarter" idx="12"/>
          </p:nvPr>
        </p:nvSpPr>
        <p:spPr/>
        <p:txBody>
          <a:bodyPr/>
          <a:lstStyle/>
          <a:p>
            <a:fld id="{7EDF24BC-8041-EE47-B4D3-F3E5D0DC20D2}" type="slidenum">
              <a:rPr lang="en-US" smtClean="0"/>
              <a:t>‹#›</a:t>
            </a:fld>
            <a:endParaRPr lang="en-US"/>
          </a:p>
        </p:txBody>
      </p:sp>
    </p:spTree>
    <p:extLst>
      <p:ext uri="{BB962C8B-B14F-4D97-AF65-F5344CB8AC3E}">
        <p14:creationId xmlns:p14="http://schemas.microsoft.com/office/powerpoint/2010/main" val="1588843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7564D-DCA7-DA41-872A-0A87A8FFFF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658539-3ADD-4449-BE92-E68B997834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1D6551-E8DE-C445-A991-9310DB9EB214}"/>
              </a:ext>
            </a:extLst>
          </p:cNvPr>
          <p:cNvSpPr>
            <a:spLocks noGrp="1"/>
          </p:cNvSpPr>
          <p:nvPr>
            <p:ph type="dt" sz="half" idx="10"/>
          </p:nvPr>
        </p:nvSpPr>
        <p:spPr/>
        <p:txBody>
          <a:bodyPr/>
          <a:lstStyle/>
          <a:p>
            <a:fld id="{76EF4E14-D9FB-1749-8201-C5B6E93ACBC0}" type="datetimeFigureOut">
              <a:rPr lang="en-US" smtClean="0"/>
              <a:t>2/22/2021</a:t>
            </a:fld>
            <a:endParaRPr lang="en-US"/>
          </a:p>
        </p:txBody>
      </p:sp>
      <p:sp>
        <p:nvSpPr>
          <p:cNvPr id="5" name="Footer Placeholder 4">
            <a:extLst>
              <a:ext uri="{FF2B5EF4-FFF2-40B4-BE49-F238E27FC236}">
                <a16:creationId xmlns:a16="http://schemas.microsoft.com/office/drawing/2014/main" id="{9D61B8F2-54A9-EB40-A0A8-465485295F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92070C-AE6E-5A4A-8989-60BC0AB59A48}"/>
              </a:ext>
            </a:extLst>
          </p:cNvPr>
          <p:cNvSpPr>
            <a:spLocks noGrp="1"/>
          </p:cNvSpPr>
          <p:nvPr>
            <p:ph type="sldNum" sz="quarter" idx="12"/>
          </p:nvPr>
        </p:nvSpPr>
        <p:spPr/>
        <p:txBody>
          <a:bodyPr/>
          <a:lstStyle/>
          <a:p>
            <a:fld id="{7EDF24BC-8041-EE47-B4D3-F3E5D0DC20D2}" type="slidenum">
              <a:rPr lang="en-US" smtClean="0"/>
              <a:t>‹#›</a:t>
            </a:fld>
            <a:endParaRPr lang="en-US"/>
          </a:p>
        </p:txBody>
      </p:sp>
    </p:spTree>
    <p:extLst>
      <p:ext uri="{BB962C8B-B14F-4D97-AF65-F5344CB8AC3E}">
        <p14:creationId xmlns:p14="http://schemas.microsoft.com/office/powerpoint/2010/main" val="828511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86E91-51D7-5C40-8EA4-65C7E08FE6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D92FE2-CB77-4843-A89A-6ED732BF25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B7051E-A17E-124A-BA48-5BE86AADF2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191F81-53E4-4247-8EA9-DFC5E15D3C5A}"/>
              </a:ext>
            </a:extLst>
          </p:cNvPr>
          <p:cNvSpPr>
            <a:spLocks noGrp="1"/>
          </p:cNvSpPr>
          <p:nvPr>
            <p:ph type="dt" sz="half" idx="10"/>
          </p:nvPr>
        </p:nvSpPr>
        <p:spPr/>
        <p:txBody>
          <a:bodyPr/>
          <a:lstStyle/>
          <a:p>
            <a:fld id="{76EF4E14-D9FB-1749-8201-C5B6E93ACBC0}" type="datetimeFigureOut">
              <a:rPr lang="en-US" smtClean="0"/>
              <a:t>2/22/2021</a:t>
            </a:fld>
            <a:endParaRPr lang="en-US"/>
          </a:p>
        </p:txBody>
      </p:sp>
      <p:sp>
        <p:nvSpPr>
          <p:cNvPr id="6" name="Footer Placeholder 5">
            <a:extLst>
              <a:ext uri="{FF2B5EF4-FFF2-40B4-BE49-F238E27FC236}">
                <a16:creationId xmlns:a16="http://schemas.microsoft.com/office/drawing/2014/main" id="{2B651B88-7833-A84F-BE66-153ADAD35F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4FA801-1E1C-FA4D-9BC2-BFCD52166899}"/>
              </a:ext>
            </a:extLst>
          </p:cNvPr>
          <p:cNvSpPr>
            <a:spLocks noGrp="1"/>
          </p:cNvSpPr>
          <p:nvPr>
            <p:ph type="sldNum" sz="quarter" idx="12"/>
          </p:nvPr>
        </p:nvSpPr>
        <p:spPr/>
        <p:txBody>
          <a:bodyPr/>
          <a:lstStyle/>
          <a:p>
            <a:fld id="{7EDF24BC-8041-EE47-B4D3-F3E5D0DC20D2}" type="slidenum">
              <a:rPr lang="en-US" smtClean="0"/>
              <a:t>‹#›</a:t>
            </a:fld>
            <a:endParaRPr lang="en-US"/>
          </a:p>
        </p:txBody>
      </p:sp>
    </p:spTree>
    <p:extLst>
      <p:ext uri="{BB962C8B-B14F-4D97-AF65-F5344CB8AC3E}">
        <p14:creationId xmlns:p14="http://schemas.microsoft.com/office/powerpoint/2010/main" val="553782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5F11C-F907-7048-AD1B-017C672A82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1402D5-4BE6-A047-80FA-EC4A48D180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7DC5FD-3895-E047-BF76-471226B523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7F0C3F-D544-EA46-A08A-6B5378016E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7F1660-C06B-E94E-99A5-C80CF1A324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F2913F-7547-AE4F-B71A-8EB292764106}"/>
              </a:ext>
            </a:extLst>
          </p:cNvPr>
          <p:cNvSpPr>
            <a:spLocks noGrp="1"/>
          </p:cNvSpPr>
          <p:nvPr>
            <p:ph type="dt" sz="half" idx="10"/>
          </p:nvPr>
        </p:nvSpPr>
        <p:spPr/>
        <p:txBody>
          <a:bodyPr/>
          <a:lstStyle/>
          <a:p>
            <a:fld id="{76EF4E14-D9FB-1749-8201-C5B6E93ACBC0}" type="datetimeFigureOut">
              <a:rPr lang="en-US" smtClean="0"/>
              <a:t>2/22/2021</a:t>
            </a:fld>
            <a:endParaRPr lang="en-US"/>
          </a:p>
        </p:txBody>
      </p:sp>
      <p:sp>
        <p:nvSpPr>
          <p:cNvPr id="8" name="Footer Placeholder 7">
            <a:extLst>
              <a:ext uri="{FF2B5EF4-FFF2-40B4-BE49-F238E27FC236}">
                <a16:creationId xmlns:a16="http://schemas.microsoft.com/office/drawing/2014/main" id="{F3544D8E-4BE1-974C-B936-513FD739A5D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BF56FAC-F11A-A244-B549-DEA7C39A0660}"/>
              </a:ext>
            </a:extLst>
          </p:cNvPr>
          <p:cNvSpPr>
            <a:spLocks noGrp="1"/>
          </p:cNvSpPr>
          <p:nvPr>
            <p:ph type="sldNum" sz="quarter" idx="12"/>
          </p:nvPr>
        </p:nvSpPr>
        <p:spPr/>
        <p:txBody>
          <a:bodyPr/>
          <a:lstStyle/>
          <a:p>
            <a:fld id="{7EDF24BC-8041-EE47-B4D3-F3E5D0DC20D2}" type="slidenum">
              <a:rPr lang="en-US" smtClean="0"/>
              <a:t>‹#›</a:t>
            </a:fld>
            <a:endParaRPr lang="en-US"/>
          </a:p>
        </p:txBody>
      </p:sp>
    </p:spTree>
    <p:extLst>
      <p:ext uri="{BB962C8B-B14F-4D97-AF65-F5344CB8AC3E}">
        <p14:creationId xmlns:p14="http://schemas.microsoft.com/office/powerpoint/2010/main" val="3900882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C3C95-13A1-E442-8F13-929C086BEB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FE8931-C625-5B42-8B9E-07E4F5551E76}"/>
              </a:ext>
            </a:extLst>
          </p:cNvPr>
          <p:cNvSpPr>
            <a:spLocks noGrp="1"/>
          </p:cNvSpPr>
          <p:nvPr>
            <p:ph type="dt" sz="half" idx="10"/>
          </p:nvPr>
        </p:nvSpPr>
        <p:spPr/>
        <p:txBody>
          <a:bodyPr/>
          <a:lstStyle/>
          <a:p>
            <a:fld id="{76EF4E14-D9FB-1749-8201-C5B6E93ACBC0}" type="datetimeFigureOut">
              <a:rPr lang="en-US" smtClean="0"/>
              <a:t>2/22/2021</a:t>
            </a:fld>
            <a:endParaRPr lang="en-US"/>
          </a:p>
        </p:txBody>
      </p:sp>
      <p:sp>
        <p:nvSpPr>
          <p:cNvPr id="4" name="Footer Placeholder 3">
            <a:extLst>
              <a:ext uri="{FF2B5EF4-FFF2-40B4-BE49-F238E27FC236}">
                <a16:creationId xmlns:a16="http://schemas.microsoft.com/office/drawing/2014/main" id="{0BD5CAD9-F2D2-D341-A20D-6806B5F64C4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57474E-657E-9D4A-A8A9-D0F0ED826577}"/>
              </a:ext>
            </a:extLst>
          </p:cNvPr>
          <p:cNvSpPr>
            <a:spLocks noGrp="1"/>
          </p:cNvSpPr>
          <p:nvPr>
            <p:ph type="sldNum" sz="quarter" idx="12"/>
          </p:nvPr>
        </p:nvSpPr>
        <p:spPr/>
        <p:txBody>
          <a:bodyPr/>
          <a:lstStyle/>
          <a:p>
            <a:fld id="{7EDF24BC-8041-EE47-B4D3-F3E5D0DC20D2}" type="slidenum">
              <a:rPr lang="en-US" smtClean="0"/>
              <a:t>‹#›</a:t>
            </a:fld>
            <a:endParaRPr lang="en-US"/>
          </a:p>
        </p:txBody>
      </p:sp>
    </p:spTree>
    <p:extLst>
      <p:ext uri="{BB962C8B-B14F-4D97-AF65-F5344CB8AC3E}">
        <p14:creationId xmlns:p14="http://schemas.microsoft.com/office/powerpoint/2010/main" val="283179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51E26F-0365-0743-A3C3-3CF4B85796FE}"/>
              </a:ext>
            </a:extLst>
          </p:cNvPr>
          <p:cNvSpPr>
            <a:spLocks noGrp="1"/>
          </p:cNvSpPr>
          <p:nvPr>
            <p:ph type="dt" sz="half" idx="10"/>
          </p:nvPr>
        </p:nvSpPr>
        <p:spPr/>
        <p:txBody>
          <a:bodyPr/>
          <a:lstStyle/>
          <a:p>
            <a:fld id="{76EF4E14-D9FB-1749-8201-C5B6E93ACBC0}" type="datetimeFigureOut">
              <a:rPr lang="en-US" smtClean="0"/>
              <a:t>2/22/2021</a:t>
            </a:fld>
            <a:endParaRPr lang="en-US"/>
          </a:p>
        </p:txBody>
      </p:sp>
      <p:sp>
        <p:nvSpPr>
          <p:cNvPr id="3" name="Footer Placeholder 2">
            <a:extLst>
              <a:ext uri="{FF2B5EF4-FFF2-40B4-BE49-F238E27FC236}">
                <a16:creationId xmlns:a16="http://schemas.microsoft.com/office/drawing/2014/main" id="{85124ADF-A88A-9146-953A-F396A2A248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C6A796-EF4A-C34D-84DA-F1EC1EA3ACE0}"/>
              </a:ext>
            </a:extLst>
          </p:cNvPr>
          <p:cNvSpPr>
            <a:spLocks noGrp="1"/>
          </p:cNvSpPr>
          <p:nvPr>
            <p:ph type="sldNum" sz="quarter" idx="12"/>
          </p:nvPr>
        </p:nvSpPr>
        <p:spPr/>
        <p:txBody>
          <a:bodyPr/>
          <a:lstStyle/>
          <a:p>
            <a:fld id="{7EDF24BC-8041-EE47-B4D3-F3E5D0DC20D2}" type="slidenum">
              <a:rPr lang="en-US" smtClean="0"/>
              <a:t>‹#›</a:t>
            </a:fld>
            <a:endParaRPr lang="en-US"/>
          </a:p>
        </p:txBody>
      </p:sp>
    </p:spTree>
    <p:extLst>
      <p:ext uri="{BB962C8B-B14F-4D97-AF65-F5344CB8AC3E}">
        <p14:creationId xmlns:p14="http://schemas.microsoft.com/office/powerpoint/2010/main" val="1516245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13896-3465-194F-A911-438ECDDD29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457082-A86D-F845-8539-404446DCAD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E8DF39-F998-9148-82A0-5AA278EEC0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62B496-A8D4-5D4B-9AB1-A7577A6A4FB5}"/>
              </a:ext>
            </a:extLst>
          </p:cNvPr>
          <p:cNvSpPr>
            <a:spLocks noGrp="1"/>
          </p:cNvSpPr>
          <p:nvPr>
            <p:ph type="dt" sz="half" idx="10"/>
          </p:nvPr>
        </p:nvSpPr>
        <p:spPr/>
        <p:txBody>
          <a:bodyPr/>
          <a:lstStyle/>
          <a:p>
            <a:fld id="{76EF4E14-D9FB-1749-8201-C5B6E93ACBC0}" type="datetimeFigureOut">
              <a:rPr lang="en-US" smtClean="0"/>
              <a:t>2/22/2021</a:t>
            </a:fld>
            <a:endParaRPr lang="en-US"/>
          </a:p>
        </p:txBody>
      </p:sp>
      <p:sp>
        <p:nvSpPr>
          <p:cNvPr id="6" name="Footer Placeholder 5">
            <a:extLst>
              <a:ext uri="{FF2B5EF4-FFF2-40B4-BE49-F238E27FC236}">
                <a16:creationId xmlns:a16="http://schemas.microsoft.com/office/drawing/2014/main" id="{F188D008-05B2-F945-9F70-BD05DEC775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7699E5-76FC-0144-861D-51D5734AA612}"/>
              </a:ext>
            </a:extLst>
          </p:cNvPr>
          <p:cNvSpPr>
            <a:spLocks noGrp="1"/>
          </p:cNvSpPr>
          <p:nvPr>
            <p:ph type="sldNum" sz="quarter" idx="12"/>
          </p:nvPr>
        </p:nvSpPr>
        <p:spPr/>
        <p:txBody>
          <a:bodyPr/>
          <a:lstStyle/>
          <a:p>
            <a:fld id="{7EDF24BC-8041-EE47-B4D3-F3E5D0DC20D2}" type="slidenum">
              <a:rPr lang="en-US" smtClean="0"/>
              <a:t>‹#›</a:t>
            </a:fld>
            <a:endParaRPr lang="en-US"/>
          </a:p>
        </p:txBody>
      </p:sp>
    </p:spTree>
    <p:extLst>
      <p:ext uri="{BB962C8B-B14F-4D97-AF65-F5344CB8AC3E}">
        <p14:creationId xmlns:p14="http://schemas.microsoft.com/office/powerpoint/2010/main" val="545018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B3ECF-3825-C442-8EAB-207CBE6CEB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2E2C35-F856-C548-B357-5F5881377E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FB425A-A99E-EA42-9205-DF97CECAA5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09419D-DF53-5548-8EFD-19A106A9AB2E}"/>
              </a:ext>
            </a:extLst>
          </p:cNvPr>
          <p:cNvSpPr>
            <a:spLocks noGrp="1"/>
          </p:cNvSpPr>
          <p:nvPr>
            <p:ph type="dt" sz="half" idx="10"/>
          </p:nvPr>
        </p:nvSpPr>
        <p:spPr/>
        <p:txBody>
          <a:bodyPr/>
          <a:lstStyle/>
          <a:p>
            <a:fld id="{76EF4E14-D9FB-1749-8201-C5B6E93ACBC0}" type="datetimeFigureOut">
              <a:rPr lang="en-US" smtClean="0"/>
              <a:t>2/22/2021</a:t>
            </a:fld>
            <a:endParaRPr lang="en-US"/>
          </a:p>
        </p:txBody>
      </p:sp>
      <p:sp>
        <p:nvSpPr>
          <p:cNvPr id="6" name="Footer Placeholder 5">
            <a:extLst>
              <a:ext uri="{FF2B5EF4-FFF2-40B4-BE49-F238E27FC236}">
                <a16:creationId xmlns:a16="http://schemas.microsoft.com/office/drawing/2014/main" id="{CBF9113B-EBC6-3944-9BDF-54AC924130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725D86-F153-244A-A125-0E776CBE2ACD}"/>
              </a:ext>
            </a:extLst>
          </p:cNvPr>
          <p:cNvSpPr>
            <a:spLocks noGrp="1"/>
          </p:cNvSpPr>
          <p:nvPr>
            <p:ph type="sldNum" sz="quarter" idx="12"/>
          </p:nvPr>
        </p:nvSpPr>
        <p:spPr/>
        <p:txBody>
          <a:bodyPr/>
          <a:lstStyle/>
          <a:p>
            <a:fld id="{7EDF24BC-8041-EE47-B4D3-F3E5D0DC20D2}" type="slidenum">
              <a:rPr lang="en-US" smtClean="0"/>
              <a:t>‹#›</a:t>
            </a:fld>
            <a:endParaRPr lang="en-US"/>
          </a:p>
        </p:txBody>
      </p:sp>
    </p:spTree>
    <p:extLst>
      <p:ext uri="{BB962C8B-B14F-4D97-AF65-F5344CB8AC3E}">
        <p14:creationId xmlns:p14="http://schemas.microsoft.com/office/powerpoint/2010/main" val="1370884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CCFEB4-343D-C34A-9FEF-2148C9612D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7653F2-6895-2F40-A23B-12D131265F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6BE03F-566E-9648-B154-B8C117E258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EF4E14-D9FB-1749-8201-C5B6E93ACBC0}" type="datetimeFigureOut">
              <a:rPr lang="en-US" smtClean="0"/>
              <a:t>2/22/2021</a:t>
            </a:fld>
            <a:endParaRPr lang="en-US"/>
          </a:p>
        </p:txBody>
      </p:sp>
      <p:sp>
        <p:nvSpPr>
          <p:cNvPr id="5" name="Footer Placeholder 4">
            <a:extLst>
              <a:ext uri="{FF2B5EF4-FFF2-40B4-BE49-F238E27FC236}">
                <a16:creationId xmlns:a16="http://schemas.microsoft.com/office/drawing/2014/main" id="{C47097E1-C316-7D48-9CA4-B1F01B19F1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CEFA36-20E9-3B4A-BBF5-CFD356D861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DF24BC-8041-EE47-B4D3-F3E5D0DC20D2}" type="slidenum">
              <a:rPr lang="en-US" smtClean="0"/>
              <a:t>‹#›</a:t>
            </a:fld>
            <a:endParaRPr lang="en-US"/>
          </a:p>
        </p:txBody>
      </p:sp>
    </p:spTree>
    <p:extLst>
      <p:ext uri="{BB962C8B-B14F-4D97-AF65-F5344CB8AC3E}">
        <p14:creationId xmlns:p14="http://schemas.microsoft.com/office/powerpoint/2010/main" val="18609167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F775D7-0477-4E4F-B17B-60F526F3D1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63E21D6B-9790-8B4E-8407-7C7323F622D8}"/>
              </a:ext>
            </a:extLst>
          </p:cNvPr>
          <p:cNvSpPr txBox="1"/>
          <p:nvPr/>
        </p:nvSpPr>
        <p:spPr>
          <a:xfrm>
            <a:off x="1011327" y="1317052"/>
            <a:ext cx="10169346" cy="4708981"/>
          </a:xfrm>
          <a:prstGeom prst="rect">
            <a:avLst/>
          </a:prstGeom>
          <a:noFill/>
          <a:effectLst>
            <a:outerShdw blurRad="50800" dist="38100" dir="2700000" algn="tl" rotWithShape="0">
              <a:prstClr val="black">
                <a:alpha val="92000"/>
              </a:prstClr>
            </a:outerShdw>
          </a:effectLst>
        </p:spPr>
        <p:txBody>
          <a:bodyPr wrap="square" rtlCol="0">
            <a:spAutoFit/>
          </a:bodyPr>
          <a:lstStyle/>
          <a:p>
            <a:pPr algn="ctr"/>
            <a:r>
              <a:rPr lang="en-US" sz="3200" dirty="0">
                <a:solidFill>
                  <a:schemeClr val="bg1"/>
                </a:solidFill>
                <a:latin typeface="Times New Roman" panose="02020603050405020304" pitchFamily="18" charset="0"/>
                <a:cs typeface="Times New Roman" panose="02020603050405020304" pitchFamily="18" charset="0"/>
              </a:rPr>
              <a:t>Welcome to Bible Class</a:t>
            </a:r>
          </a:p>
          <a:p>
            <a:pPr algn="ctr"/>
            <a:r>
              <a:rPr lang="zh-CN" altLang="en-US" sz="7200" dirty="0">
                <a:solidFill>
                  <a:schemeClr val="bg1"/>
                </a:solidFill>
                <a:latin typeface="Times New Roman" panose="02020603050405020304" pitchFamily="18" charset="0"/>
                <a:cs typeface="Times New Roman" panose="02020603050405020304" pitchFamily="18" charset="0"/>
              </a:rPr>
              <a:t>欢迎参加圣经课程</a:t>
            </a:r>
            <a:endParaRPr lang="en-US" sz="7200" dirty="0">
              <a:solidFill>
                <a:schemeClr val="bg1"/>
              </a:solidFill>
              <a:latin typeface="Times New Roman" panose="02020603050405020304" pitchFamily="18" charset="0"/>
              <a:cs typeface="Times New Roman" panose="02020603050405020304" pitchFamily="18" charset="0"/>
            </a:endParaRPr>
          </a:p>
          <a:p>
            <a:pPr algn="ctr"/>
            <a:endParaRPr lang="en-US" dirty="0">
              <a:solidFill>
                <a:schemeClr val="bg1"/>
              </a:solidFill>
              <a:latin typeface="Times New Roman" panose="02020603050405020304" pitchFamily="18" charset="0"/>
              <a:cs typeface="Times New Roman" panose="02020603050405020304" pitchFamily="18" charset="0"/>
            </a:endParaRPr>
          </a:p>
          <a:p>
            <a:pPr algn="ctr"/>
            <a:endParaRPr lang="en-US" dirty="0">
              <a:solidFill>
                <a:schemeClr val="bg1"/>
              </a:solidFill>
              <a:latin typeface="Times New Roman" panose="02020603050405020304" pitchFamily="18" charset="0"/>
              <a:cs typeface="Times New Roman" panose="02020603050405020304" pitchFamily="18" charset="0"/>
            </a:endParaRPr>
          </a:p>
          <a:p>
            <a:pPr algn="ctr"/>
            <a:endParaRPr lang="en-US" sz="2400" dirty="0">
              <a:solidFill>
                <a:schemeClr val="bg1"/>
              </a:solidFill>
              <a:latin typeface="Times New Roman" panose="02020603050405020304" pitchFamily="18" charset="0"/>
              <a:cs typeface="Times New Roman" panose="02020603050405020304" pitchFamily="18" charset="0"/>
            </a:endParaRPr>
          </a:p>
          <a:p>
            <a:pPr algn="ctr"/>
            <a:endParaRPr lang="en-US" sz="2400" dirty="0">
              <a:solidFill>
                <a:schemeClr val="bg1"/>
              </a:solidFill>
              <a:latin typeface="Times New Roman" panose="02020603050405020304" pitchFamily="18" charset="0"/>
              <a:cs typeface="Times New Roman" panose="02020603050405020304" pitchFamily="18" charset="0"/>
            </a:endParaRPr>
          </a:p>
          <a:p>
            <a:pPr algn="ctr"/>
            <a:endParaRPr lang="en-US" sz="2400" dirty="0">
              <a:solidFill>
                <a:schemeClr val="accent4">
                  <a:lumMod val="40000"/>
                  <a:lumOff val="60000"/>
                </a:schemeClr>
              </a:solidFill>
              <a:latin typeface="Times New Roman" panose="02020603050405020304" pitchFamily="18" charset="0"/>
              <a:cs typeface="Times New Roman" panose="02020603050405020304" pitchFamily="18" charset="0"/>
            </a:endParaRPr>
          </a:p>
          <a:p>
            <a:pPr algn="ctr"/>
            <a:r>
              <a:rPr lang="en-US" sz="2800" dirty="0">
                <a:solidFill>
                  <a:schemeClr val="accent4">
                    <a:lumMod val="40000"/>
                    <a:lumOff val="60000"/>
                  </a:schemeClr>
                </a:solidFill>
                <a:latin typeface="Times New Roman" panose="02020603050405020304" pitchFamily="18" charset="0"/>
                <a:cs typeface="Times New Roman" panose="02020603050405020304" pitchFamily="18" charset="0"/>
              </a:rPr>
              <a:t>The Messiah in the Old Testament</a:t>
            </a:r>
          </a:p>
          <a:p>
            <a:pPr algn="ctr"/>
            <a:r>
              <a:rPr lang="zh-CN" altLang="en-US" sz="6000" dirty="0">
                <a:solidFill>
                  <a:schemeClr val="accent4">
                    <a:lumMod val="40000"/>
                    <a:lumOff val="60000"/>
                  </a:schemeClr>
                </a:solidFill>
                <a:latin typeface="Times New Roman" panose="02020603050405020304" pitchFamily="18" charset="0"/>
                <a:cs typeface="Times New Roman" panose="02020603050405020304" pitchFamily="18" charset="0"/>
              </a:rPr>
              <a:t>旧约中的弥赛亚</a:t>
            </a:r>
            <a:endParaRPr lang="en-US" sz="6000"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43819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6B78367-BEB7-C346-AC2F-51841FA22B53}"/>
              </a:ext>
            </a:extLst>
          </p:cNvPr>
          <p:cNvSpPr txBox="1"/>
          <p:nvPr/>
        </p:nvSpPr>
        <p:spPr>
          <a:xfrm>
            <a:off x="788535" y="1670449"/>
            <a:ext cx="10225829" cy="4031873"/>
          </a:xfrm>
          <a:prstGeom prst="rect">
            <a:avLst/>
          </a:prstGeom>
          <a:noFill/>
        </p:spPr>
        <p:txBody>
          <a:bodyPr wrap="square" rtlCol="0">
            <a:spAutoFit/>
          </a:bodyPr>
          <a:lstStyle/>
          <a:p>
            <a:pPr marL="1200150" lvl="1" indent="-742950">
              <a:buFont typeface="Wingdings" pitchFamily="2" charset="2"/>
              <a:buChar char="v"/>
            </a:pPr>
            <a:r>
              <a:rPr lang="en-US" sz="3200" dirty="0">
                <a:latin typeface="Times New Roman" panose="02020603050405020304" pitchFamily="18" charset="0"/>
                <a:cs typeface="Times New Roman" panose="02020603050405020304" pitchFamily="18" charset="0"/>
              </a:rPr>
              <a:t>Psalm 146:3 - “Do not put your trust in princes, in mortal men, who cannot save.”</a:t>
            </a:r>
            <a:r>
              <a:rPr lang="zh-CN" altLang="en-US" sz="3200" dirty="0">
                <a:latin typeface="Times New Roman" panose="02020603050405020304" pitchFamily="18" charset="0"/>
                <a:cs typeface="Times New Roman" panose="02020603050405020304" pitchFamily="18" charset="0"/>
              </a:rPr>
              <a:t> 诗</a:t>
            </a:r>
            <a:r>
              <a:rPr lang="en-US" altLang="zh-CN" sz="3200" dirty="0">
                <a:latin typeface="Times New Roman" panose="02020603050405020304" pitchFamily="18" charset="0"/>
                <a:cs typeface="Times New Roman" panose="02020603050405020304" pitchFamily="18" charset="0"/>
              </a:rPr>
              <a:t>146:3-</a:t>
            </a:r>
            <a:r>
              <a:rPr lang="zh-CN" altLang="en-US" sz="3200" dirty="0">
                <a:latin typeface="Times New Roman" panose="02020603050405020304" pitchFamily="18" charset="0"/>
                <a:cs typeface="Times New Roman" panose="02020603050405020304" pitchFamily="18" charset="0"/>
              </a:rPr>
              <a:t>“你们不要倚靠君王，不要倚靠世人。他一点不能帮助。”</a:t>
            </a:r>
            <a:endParaRPr lang="en-US" sz="3200" dirty="0">
              <a:latin typeface="Times New Roman" panose="02020603050405020304" pitchFamily="18" charset="0"/>
              <a:cs typeface="Times New Roman" panose="02020603050405020304" pitchFamily="18" charset="0"/>
            </a:endParaRPr>
          </a:p>
          <a:p>
            <a:pPr marL="1200150" lvl="1" indent="-742950">
              <a:buFont typeface="Wingdings" pitchFamily="2" charset="2"/>
              <a:buChar char="v"/>
            </a:pPr>
            <a:r>
              <a:rPr lang="en-US" sz="3200" dirty="0">
                <a:latin typeface="Times New Roman" panose="02020603050405020304" pitchFamily="18" charset="0"/>
                <a:cs typeface="Times New Roman" panose="02020603050405020304" pitchFamily="18" charset="0"/>
              </a:rPr>
              <a:t>Psalm 50:15 - “Call upon me in the day of trouble; I will deliver you, and you will honor me.”</a:t>
            </a:r>
            <a:r>
              <a:rPr lang="zh-CN" altLang="en-US" sz="3200" dirty="0">
                <a:latin typeface="Times New Roman" panose="02020603050405020304" pitchFamily="18" charset="0"/>
                <a:cs typeface="Times New Roman" panose="02020603050405020304" pitchFamily="18" charset="0"/>
              </a:rPr>
              <a:t> 诗</a:t>
            </a:r>
            <a:r>
              <a:rPr lang="en-US" altLang="zh-CN" sz="3200" dirty="0">
                <a:latin typeface="Times New Roman" panose="02020603050405020304" pitchFamily="18" charset="0"/>
                <a:cs typeface="Times New Roman" panose="02020603050405020304" pitchFamily="18" charset="0"/>
              </a:rPr>
              <a:t>50:15-</a:t>
            </a:r>
            <a:r>
              <a:rPr lang="zh-CN" altLang="en-US" sz="3200" dirty="0">
                <a:latin typeface="Times New Roman" panose="02020603050405020304" pitchFamily="18" charset="0"/>
                <a:cs typeface="Times New Roman" panose="02020603050405020304" pitchFamily="18" charset="0"/>
              </a:rPr>
              <a:t>“并要在患难之日求告我，我必搭救你。你也要荣耀我。”</a:t>
            </a:r>
          </a:p>
          <a:p>
            <a:pPr marL="1200150" lvl="1" indent="-742950">
              <a:buFont typeface="Wingdings" pitchFamily="2" charset="2"/>
              <a:buChar char="v"/>
            </a:pPr>
            <a:endParaRPr lang="en-US" sz="32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6668BB5-4240-E145-9B8C-F68AE4BCF16D}"/>
              </a:ext>
            </a:extLst>
          </p:cNvPr>
          <p:cNvSpPr txBox="1"/>
          <p:nvPr/>
        </p:nvSpPr>
        <p:spPr>
          <a:xfrm>
            <a:off x="7987116" y="314069"/>
            <a:ext cx="2252348" cy="830997"/>
          </a:xfrm>
          <a:prstGeom prst="rect">
            <a:avLst/>
          </a:prstGeom>
          <a:noFill/>
        </p:spPr>
        <p:txBody>
          <a:bodyPr wrap="none" rtlCol="0">
            <a:spAutoFit/>
          </a:bodyPr>
          <a:lstStyle/>
          <a:p>
            <a:r>
              <a:rPr lang="en-US" sz="2400" dirty="0">
                <a:solidFill>
                  <a:srgbClr val="C00000"/>
                </a:solidFill>
                <a:latin typeface="Times New Roman" panose="02020603050405020304" pitchFamily="18" charset="0"/>
                <a:cs typeface="Times New Roman" panose="02020603050405020304" pitchFamily="18" charset="0"/>
              </a:rPr>
              <a:t>ISAIAH 7:11-14</a:t>
            </a:r>
          </a:p>
          <a:p>
            <a:r>
              <a:rPr lang="zh-CN" altLang="en-US" sz="2400" dirty="0">
                <a:solidFill>
                  <a:srgbClr val="C00000"/>
                </a:solidFill>
                <a:latin typeface="Times New Roman" panose="02020603050405020304" pitchFamily="18" charset="0"/>
                <a:cs typeface="Times New Roman" panose="02020603050405020304" pitchFamily="18" charset="0"/>
              </a:rPr>
              <a:t>赛</a:t>
            </a:r>
            <a:r>
              <a:rPr lang="en-US" altLang="zh-CN" sz="2400" dirty="0">
                <a:solidFill>
                  <a:srgbClr val="C00000"/>
                </a:solidFill>
                <a:latin typeface="Times New Roman" panose="02020603050405020304" pitchFamily="18" charset="0"/>
                <a:cs typeface="Times New Roman" panose="02020603050405020304" pitchFamily="18" charset="0"/>
              </a:rPr>
              <a:t>7:11-14</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3275EA21-D1D3-434D-BF38-D993B78FB824}"/>
              </a:ext>
            </a:extLst>
          </p:cNvPr>
          <p:cNvSpPr/>
          <p:nvPr/>
        </p:nvSpPr>
        <p:spPr>
          <a:xfrm>
            <a:off x="282222" y="314069"/>
            <a:ext cx="11650134" cy="6229862"/>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53907" y="4802200"/>
            <a:ext cx="184731" cy="461665"/>
          </a:xfrm>
          <a:prstGeom prst="rect">
            <a:avLst/>
          </a:prstGeom>
        </p:spPr>
        <p:txBody>
          <a:bodyPr wrap="none">
            <a:spAutoFit/>
          </a:bodyPr>
          <a:lstStyle/>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3888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7E85D0-9C3F-214F-B83A-7FF2F857F1F4}"/>
              </a:ext>
            </a:extLst>
          </p:cNvPr>
          <p:cNvSpPr/>
          <p:nvPr/>
        </p:nvSpPr>
        <p:spPr>
          <a:xfrm>
            <a:off x="617432" y="342989"/>
            <a:ext cx="10619509" cy="6186309"/>
          </a:xfrm>
          <a:prstGeom prst="rect">
            <a:avLst/>
          </a:prstGeom>
        </p:spPr>
        <p:txBody>
          <a:bodyPr wrap="square">
            <a:spAutoFit/>
          </a:bodyPr>
          <a:lstStyle/>
          <a:p>
            <a:r>
              <a:rPr lang="en-US" sz="3200" b="1" dirty="0">
                <a:latin typeface="Times New Roman" panose="02020603050405020304" pitchFamily="18" charset="0"/>
                <a:ea typeface="Times New Roman" panose="02020603050405020304" pitchFamily="18" charset="0"/>
              </a:rPr>
              <a:t>2 Kings 16:7-9</a:t>
            </a:r>
          </a:p>
          <a:p>
            <a:r>
              <a:rPr lang="en-US" sz="2800" dirty="0">
                <a:latin typeface="Times New Roman" panose="02020603050405020304" pitchFamily="18" charset="0"/>
                <a:ea typeface="Times New Roman" panose="02020603050405020304" pitchFamily="18" charset="0"/>
              </a:rPr>
              <a:t>“Ahaz sent messengers to say to Tiglath-Pileser king of Assyria, “I am your servant and vassal. Come up and save me out of the hand of the king of Aram and of the king of Israel, who are attacking me.” And Ahaz took the silver and gold found in the temple of the LORD and in the treasuries of the royal palace and sent it as a gift to the king of Assyria. The king of Assyria complied by attacking Damascus and capturing it. He deported its inhabitants to </a:t>
            </a:r>
            <a:r>
              <a:rPr lang="en-US" sz="2800" dirty="0" err="1">
                <a:latin typeface="Times New Roman" panose="02020603050405020304" pitchFamily="18" charset="0"/>
                <a:ea typeface="Times New Roman" panose="02020603050405020304" pitchFamily="18" charset="0"/>
              </a:rPr>
              <a:t>Kir</a:t>
            </a:r>
            <a:r>
              <a:rPr lang="en-US" sz="2800" dirty="0">
                <a:latin typeface="Times New Roman" panose="02020603050405020304" pitchFamily="18" charset="0"/>
                <a:ea typeface="Times New Roman" panose="02020603050405020304" pitchFamily="18" charset="0"/>
              </a:rPr>
              <a:t> and put </a:t>
            </a:r>
            <a:r>
              <a:rPr lang="en-US" sz="2800" dirty="0" err="1">
                <a:latin typeface="Times New Roman" panose="02020603050405020304" pitchFamily="18" charset="0"/>
                <a:ea typeface="Times New Roman" panose="02020603050405020304" pitchFamily="18" charset="0"/>
              </a:rPr>
              <a:t>Rezin</a:t>
            </a:r>
            <a:r>
              <a:rPr lang="en-US" sz="2800" dirty="0">
                <a:latin typeface="Times New Roman" panose="02020603050405020304" pitchFamily="18" charset="0"/>
                <a:ea typeface="Times New Roman" panose="02020603050405020304" pitchFamily="18" charset="0"/>
              </a:rPr>
              <a:t> to death.”</a:t>
            </a:r>
          </a:p>
          <a:p>
            <a:r>
              <a:rPr lang="zh-CN" altLang="en-US" sz="2800" dirty="0">
                <a:latin typeface="Times New Roman" panose="02020603050405020304" pitchFamily="18" charset="0"/>
              </a:rPr>
              <a:t>王下</a:t>
            </a:r>
            <a:r>
              <a:rPr lang="en-US" altLang="zh-CN" sz="2800" dirty="0">
                <a:latin typeface="Times New Roman" panose="02020603050405020304" pitchFamily="18" charset="0"/>
              </a:rPr>
              <a:t>16:7-9</a:t>
            </a:r>
          </a:p>
          <a:p>
            <a:r>
              <a:rPr lang="zh-CN" altLang="en-US" sz="2800" dirty="0"/>
              <a:t>亚哈斯差遣使者去见亚述王提革拉毗列色，说，我是你的仆人，你的儿子。现在亚兰王和以色列王攻击我，求你来救我脱离他们的手。亚哈斯将耶和华殿里和王宫府库里所有的金银都送给亚述王为礼物。亚述王应允了他，就上去攻打大马色，将城攻取，杀了利汛，把居民掳到吉珥。</a:t>
            </a:r>
          </a:p>
        </p:txBody>
      </p:sp>
      <p:sp>
        <p:nvSpPr>
          <p:cNvPr id="3" name="Rectangle 2">
            <a:extLst>
              <a:ext uri="{FF2B5EF4-FFF2-40B4-BE49-F238E27FC236}">
                <a16:creationId xmlns:a16="http://schemas.microsoft.com/office/drawing/2014/main" id="{2FB56441-4B1D-BA40-9ABA-9FA4D6CCE6C7}"/>
              </a:ext>
            </a:extLst>
          </p:cNvPr>
          <p:cNvSpPr/>
          <p:nvPr/>
        </p:nvSpPr>
        <p:spPr>
          <a:xfrm>
            <a:off x="282222" y="171450"/>
            <a:ext cx="11650134" cy="6529388"/>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8583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7E85D0-9C3F-214F-B83A-7FF2F857F1F4}"/>
              </a:ext>
            </a:extLst>
          </p:cNvPr>
          <p:cNvSpPr/>
          <p:nvPr/>
        </p:nvSpPr>
        <p:spPr>
          <a:xfrm>
            <a:off x="495300" y="312212"/>
            <a:ext cx="11013528" cy="6124754"/>
          </a:xfrm>
          <a:prstGeom prst="rect">
            <a:avLst/>
          </a:prstGeom>
        </p:spPr>
        <p:txBody>
          <a:bodyPr wrap="square">
            <a:spAutoFit/>
          </a:bodyPr>
          <a:lstStyle/>
          <a:p>
            <a:r>
              <a:rPr lang="en-US" sz="2800" b="1" dirty="0">
                <a:latin typeface="Times New Roman" panose="02020603050405020304" pitchFamily="18" charset="0"/>
                <a:ea typeface="Times New Roman" panose="02020603050405020304" pitchFamily="18" charset="0"/>
              </a:rPr>
              <a:t>Isaiah 7:11-14</a:t>
            </a:r>
          </a:p>
          <a:p>
            <a:r>
              <a:rPr lang="en-US" sz="2800" dirty="0">
                <a:highlight>
                  <a:srgbClr val="FFFF00"/>
                </a:highlight>
                <a:latin typeface="Times New Roman" panose="02020603050405020304" pitchFamily="18" charset="0"/>
                <a:ea typeface="Times New Roman" panose="02020603050405020304" pitchFamily="18" charset="0"/>
              </a:rPr>
              <a:t>“Ask the LORD your God for a sign, whether in the deepest depths or in the highest heights.” </a:t>
            </a:r>
            <a:r>
              <a:rPr lang="en-US" sz="2800" dirty="0">
                <a:latin typeface="Times New Roman" panose="02020603050405020304" pitchFamily="18" charset="0"/>
                <a:ea typeface="Times New Roman" panose="02020603050405020304" pitchFamily="18" charset="0"/>
              </a:rPr>
              <a:t>But Ahaz said, “I will not ask; I will not put the LORD to the test.” “Then Isaiah said, “Hear now, you house of David! Is it not enough to try the patience of men? Will you try the patience of my God also? Therefore the Lord himself will give you a sign: The virgin will be with child and will give birth to a son, and will call him Immanuel.”</a:t>
            </a:r>
          </a:p>
          <a:p>
            <a:r>
              <a:rPr lang="zh-CN" altLang="en-US" sz="2800" dirty="0">
                <a:latin typeface="Times New Roman" panose="02020603050405020304" pitchFamily="18" charset="0"/>
              </a:rPr>
              <a:t>赛</a:t>
            </a:r>
            <a:r>
              <a:rPr lang="en-US" altLang="zh-CN" sz="2800" dirty="0">
                <a:latin typeface="Times New Roman" panose="02020603050405020304" pitchFamily="18" charset="0"/>
              </a:rPr>
              <a:t>7:11-14</a:t>
            </a:r>
          </a:p>
          <a:p>
            <a:r>
              <a:rPr lang="zh-CN" altLang="en-US" sz="2800" dirty="0"/>
              <a:t>“</a:t>
            </a:r>
            <a:r>
              <a:rPr lang="zh-CN" altLang="en-US" sz="2800" dirty="0">
                <a:highlight>
                  <a:srgbClr val="FFFF00"/>
                </a:highlight>
                <a:latin typeface="Times New Roman" panose="02020603050405020304" pitchFamily="18" charset="0"/>
              </a:rPr>
              <a:t>你向耶和华你的神求一个兆头。或求显在深处，或求显在高处。</a:t>
            </a:r>
            <a:r>
              <a:rPr lang="zh-CN" altLang="en-US" sz="2800" dirty="0"/>
              <a:t>亚哈斯说，我不求，我不试探耶和华。以赛亚说，大卫家阿，你们当听。你们使人厌烦岂算小事，还要使我的神厌烦吗？因此，主自己要给你们一个兆头，必有童女怀孕生子，给他起名叫以马内利。（就是神与我们同在的意思）”</a:t>
            </a:r>
            <a:endParaRPr lang="en-US" sz="2800" dirty="0"/>
          </a:p>
          <a:p>
            <a:endParaRPr lang="en-US" sz="2800" dirty="0"/>
          </a:p>
        </p:txBody>
      </p:sp>
      <p:sp>
        <p:nvSpPr>
          <p:cNvPr id="3" name="Rectangle 2">
            <a:extLst>
              <a:ext uri="{FF2B5EF4-FFF2-40B4-BE49-F238E27FC236}">
                <a16:creationId xmlns:a16="http://schemas.microsoft.com/office/drawing/2014/main" id="{2FB56441-4B1D-BA40-9ABA-9FA4D6CCE6C7}"/>
              </a:ext>
            </a:extLst>
          </p:cNvPr>
          <p:cNvSpPr/>
          <p:nvPr/>
        </p:nvSpPr>
        <p:spPr>
          <a:xfrm>
            <a:off x="282222" y="171450"/>
            <a:ext cx="11650134" cy="6529388"/>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70C7CBF-96CC-444F-96AA-F9AB2284E448}"/>
              </a:ext>
            </a:extLst>
          </p:cNvPr>
          <p:cNvSpPr/>
          <p:nvPr/>
        </p:nvSpPr>
        <p:spPr>
          <a:xfrm>
            <a:off x="600525" y="4393951"/>
            <a:ext cx="11013528" cy="1569660"/>
          </a:xfrm>
          <a:prstGeom prst="rect">
            <a:avLst/>
          </a:prstGeom>
          <a:solidFill>
            <a:schemeClr val="tx1"/>
          </a:solidFill>
        </p:spPr>
        <p:txBody>
          <a:bodyPr wrap="square">
            <a:spAutoFit/>
          </a:bodyPr>
          <a:lstStyle/>
          <a:p>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“If now I have found favor in your eyes, give me a sign that it is really you talking to me.” (Gideon in Judges 6:17)</a:t>
            </a:r>
          </a:p>
          <a:p>
            <a:r>
              <a:rPr lang="zh-CN" altLang="en-US" sz="2400" dirty="0">
                <a:solidFill>
                  <a:schemeClr val="bg1"/>
                </a:solidFill>
                <a:latin typeface="Times New Roman" panose="02020603050405020304" pitchFamily="18" charset="0"/>
                <a:cs typeface="Times New Roman" panose="02020603050405020304" pitchFamily="18" charset="0"/>
              </a:rPr>
              <a:t>“基甸说，我若在你眼前蒙恩，求你给我一个证据，使我知道与我说话的就是主。”（士</a:t>
            </a:r>
            <a:r>
              <a:rPr lang="en-US" altLang="zh-CN" sz="2400" dirty="0">
                <a:solidFill>
                  <a:schemeClr val="bg1"/>
                </a:solidFill>
                <a:latin typeface="Times New Roman" panose="02020603050405020304" pitchFamily="18" charset="0"/>
                <a:cs typeface="Times New Roman" panose="02020603050405020304" pitchFamily="18" charset="0"/>
              </a:rPr>
              <a:t>6:17</a:t>
            </a:r>
            <a:r>
              <a:rPr lang="zh-CN" altLang="en-US" sz="2400" dirty="0">
                <a:solidFill>
                  <a:schemeClr val="bg1"/>
                </a:solidFill>
                <a:latin typeface="Times New Roman" panose="02020603050405020304" pitchFamily="18" charset="0"/>
                <a:cs typeface="Times New Roman" panose="02020603050405020304" pitchFamily="18" charset="0"/>
              </a:rPr>
              <a:t>当中基甸如是说）</a:t>
            </a:r>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38442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7E85D0-9C3F-214F-B83A-7FF2F857F1F4}"/>
              </a:ext>
            </a:extLst>
          </p:cNvPr>
          <p:cNvSpPr/>
          <p:nvPr/>
        </p:nvSpPr>
        <p:spPr>
          <a:xfrm>
            <a:off x="495300" y="312212"/>
            <a:ext cx="11013528" cy="6124754"/>
          </a:xfrm>
          <a:prstGeom prst="rect">
            <a:avLst/>
          </a:prstGeom>
        </p:spPr>
        <p:txBody>
          <a:bodyPr wrap="square">
            <a:spAutoFit/>
          </a:bodyPr>
          <a:lstStyle/>
          <a:p>
            <a:r>
              <a:rPr lang="en-US" sz="2800" b="1" dirty="0">
                <a:latin typeface="Times New Roman" panose="02020603050405020304" pitchFamily="18" charset="0"/>
                <a:ea typeface="Times New Roman" panose="02020603050405020304" pitchFamily="18" charset="0"/>
              </a:rPr>
              <a:t>Isaiah 7:11-14</a:t>
            </a:r>
          </a:p>
          <a:p>
            <a:r>
              <a:rPr lang="en-US" sz="2800" dirty="0">
                <a:latin typeface="Times New Roman" panose="02020603050405020304" pitchFamily="18" charset="0"/>
                <a:ea typeface="Times New Roman" panose="02020603050405020304" pitchFamily="18" charset="0"/>
              </a:rPr>
              <a:t>“Ask the LORD your God for a sign, whether in the deepest depths or in the highest heights.” But Ahaz said, “I will not ask; I will not put the LORD to the test.” “Then Isaiah said, “Hear now, you house of David! </a:t>
            </a:r>
            <a:r>
              <a:rPr lang="en-US" sz="2800" dirty="0">
                <a:highlight>
                  <a:srgbClr val="FFFF00"/>
                </a:highlight>
                <a:latin typeface="Times New Roman" panose="02020603050405020304" pitchFamily="18" charset="0"/>
                <a:ea typeface="Times New Roman" panose="02020603050405020304" pitchFamily="18" charset="0"/>
              </a:rPr>
              <a:t>Is it not enough to try the patience of men? Will you try the patience of my God also? </a:t>
            </a:r>
            <a:r>
              <a:rPr lang="en-US" sz="2800" dirty="0">
                <a:latin typeface="Times New Roman" panose="02020603050405020304" pitchFamily="18" charset="0"/>
                <a:ea typeface="Times New Roman" panose="02020603050405020304" pitchFamily="18" charset="0"/>
              </a:rPr>
              <a:t>Therefore the Lord himself will give you a sign: The virgin will be with child and will give birth to a son, and will call him Immanuel.”</a:t>
            </a:r>
          </a:p>
          <a:p>
            <a:r>
              <a:rPr lang="zh-CN" altLang="en-US" sz="2800" dirty="0">
                <a:latin typeface="Times New Roman" panose="02020603050405020304" pitchFamily="18" charset="0"/>
              </a:rPr>
              <a:t>赛</a:t>
            </a:r>
            <a:r>
              <a:rPr lang="en-US" altLang="zh-CN" sz="2800" dirty="0">
                <a:latin typeface="Times New Roman" panose="02020603050405020304" pitchFamily="18" charset="0"/>
              </a:rPr>
              <a:t>7:11-14</a:t>
            </a:r>
          </a:p>
          <a:p>
            <a:r>
              <a:rPr lang="zh-CN" altLang="en-US" sz="2800" dirty="0"/>
              <a:t>“你向耶和华你的神求一个兆头。或求显在深处，或求显在高处。亚哈斯说，我不求，我不试探耶和华。以赛亚说，大卫家阿，你们当听。</a:t>
            </a:r>
            <a:r>
              <a:rPr lang="zh-CN" altLang="en-US" sz="2800" dirty="0">
                <a:highlight>
                  <a:srgbClr val="FFFF00"/>
                </a:highlight>
              </a:rPr>
              <a:t>你们使人厌烦岂算小事，还要使我的神厌烦吗？</a:t>
            </a:r>
            <a:r>
              <a:rPr lang="zh-CN" altLang="en-US" sz="2800" dirty="0"/>
              <a:t>因此，主自己要给你们一个兆头，必有童女怀孕生子，给他起名叫以马内利。（就是神与我们同在的意思）”</a:t>
            </a:r>
            <a:endParaRPr lang="en-US" sz="2800" dirty="0"/>
          </a:p>
          <a:p>
            <a:endParaRPr lang="en-US" sz="2800" dirty="0"/>
          </a:p>
        </p:txBody>
      </p:sp>
      <p:sp>
        <p:nvSpPr>
          <p:cNvPr id="3" name="Rectangle 2">
            <a:extLst>
              <a:ext uri="{FF2B5EF4-FFF2-40B4-BE49-F238E27FC236}">
                <a16:creationId xmlns:a16="http://schemas.microsoft.com/office/drawing/2014/main" id="{2FB56441-4B1D-BA40-9ABA-9FA4D6CCE6C7}"/>
              </a:ext>
            </a:extLst>
          </p:cNvPr>
          <p:cNvSpPr/>
          <p:nvPr/>
        </p:nvSpPr>
        <p:spPr>
          <a:xfrm>
            <a:off x="282222" y="171450"/>
            <a:ext cx="11650134" cy="6529388"/>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70C7CBF-96CC-444F-96AA-F9AB2284E448}"/>
              </a:ext>
            </a:extLst>
          </p:cNvPr>
          <p:cNvSpPr/>
          <p:nvPr/>
        </p:nvSpPr>
        <p:spPr>
          <a:xfrm>
            <a:off x="589236" y="3374588"/>
            <a:ext cx="11013528" cy="830997"/>
          </a:xfrm>
          <a:prstGeom prst="rect">
            <a:avLst/>
          </a:prstGeom>
          <a:solidFill>
            <a:schemeClr val="tx1"/>
          </a:solidFill>
        </p:spPr>
        <p:txBody>
          <a:bodyPr wrap="square">
            <a:spAutoFit/>
          </a:bodyPr>
          <a:lstStyle/>
          <a:p>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“Do not test the LORD your God as you did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Massah</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(Deuteronomy 6:16)</a:t>
            </a:r>
          </a:p>
          <a:p>
            <a:r>
              <a:rPr lang="zh-CN" altLang="en-US" sz="2400" dirty="0">
                <a:solidFill>
                  <a:schemeClr val="bg1"/>
                </a:solidFill>
                <a:latin typeface="Times New Roman" panose="02020603050405020304" pitchFamily="18" charset="0"/>
                <a:cs typeface="Times New Roman" panose="02020603050405020304" pitchFamily="18" charset="0"/>
              </a:rPr>
              <a:t>“你们不可试探耶和华你们的神，象你们在玛撒那样试探他。”（申</a:t>
            </a:r>
            <a:r>
              <a:rPr lang="en-US" altLang="zh-CN" sz="2400" dirty="0">
                <a:solidFill>
                  <a:schemeClr val="bg1"/>
                </a:solidFill>
                <a:latin typeface="Times New Roman" panose="02020603050405020304" pitchFamily="18" charset="0"/>
                <a:cs typeface="Times New Roman" panose="02020603050405020304" pitchFamily="18" charset="0"/>
              </a:rPr>
              <a:t>6:16</a:t>
            </a:r>
            <a:r>
              <a:rPr lang="zh-CN" altLang="en-US" sz="2400" dirty="0">
                <a:solidFill>
                  <a:schemeClr val="bg1"/>
                </a:solidFill>
                <a:latin typeface="Times New Roman" panose="02020603050405020304" pitchFamily="18" charset="0"/>
                <a:cs typeface="Times New Roman" panose="02020603050405020304" pitchFamily="18" charset="0"/>
              </a:rPr>
              <a:t>）</a:t>
            </a:r>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67702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7E85D0-9C3F-214F-B83A-7FF2F857F1F4}"/>
              </a:ext>
            </a:extLst>
          </p:cNvPr>
          <p:cNvSpPr/>
          <p:nvPr/>
        </p:nvSpPr>
        <p:spPr>
          <a:xfrm>
            <a:off x="495300" y="312212"/>
            <a:ext cx="11013528" cy="6124754"/>
          </a:xfrm>
          <a:prstGeom prst="rect">
            <a:avLst/>
          </a:prstGeom>
        </p:spPr>
        <p:txBody>
          <a:bodyPr wrap="square">
            <a:spAutoFit/>
          </a:bodyPr>
          <a:lstStyle/>
          <a:p>
            <a:r>
              <a:rPr lang="en-US" sz="2800" b="1" dirty="0">
                <a:latin typeface="Times New Roman" panose="02020603050405020304" pitchFamily="18" charset="0"/>
                <a:ea typeface="Times New Roman" panose="02020603050405020304" pitchFamily="18" charset="0"/>
              </a:rPr>
              <a:t>Isaiah 7:11-14</a:t>
            </a:r>
          </a:p>
          <a:p>
            <a:r>
              <a:rPr lang="en-US" sz="2800" dirty="0">
                <a:latin typeface="Times New Roman" panose="02020603050405020304" pitchFamily="18" charset="0"/>
                <a:ea typeface="Times New Roman" panose="02020603050405020304" pitchFamily="18" charset="0"/>
              </a:rPr>
              <a:t>“Ask the LORD your God for a sign, whether in the deepest depths or in the highest heights.” But Ahaz said, “I will not ask; I will not put the LORD to the test.” “Then Isaiah said, “Hear now, you house of David! Is it not enough to try the patience of men? Will you try the patience of my God also? Therefore the Lord himself will give you a sign: </a:t>
            </a:r>
            <a:r>
              <a:rPr lang="en-US" sz="2800" dirty="0">
                <a:highlight>
                  <a:srgbClr val="FFFF00"/>
                </a:highlight>
                <a:latin typeface="Times New Roman" panose="02020603050405020304" pitchFamily="18" charset="0"/>
                <a:ea typeface="Times New Roman" panose="02020603050405020304" pitchFamily="18" charset="0"/>
              </a:rPr>
              <a:t>The virgin will be with child and will give birth to a son, and will call him Immanuel.”</a:t>
            </a:r>
          </a:p>
          <a:p>
            <a:r>
              <a:rPr lang="zh-CN" altLang="en-US" sz="2800" dirty="0">
                <a:latin typeface="Times New Roman" panose="02020603050405020304" pitchFamily="18" charset="0"/>
              </a:rPr>
              <a:t>赛</a:t>
            </a:r>
            <a:r>
              <a:rPr lang="en-US" altLang="zh-CN" sz="2800" dirty="0">
                <a:latin typeface="Times New Roman" panose="02020603050405020304" pitchFamily="18" charset="0"/>
              </a:rPr>
              <a:t>7:11-14</a:t>
            </a:r>
          </a:p>
          <a:p>
            <a:r>
              <a:rPr lang="zh-CN" altLang="en-US" sz="2800" dirty="0"/>
              <a:t>“你向耶和华你的神求一个兆头。或求显在深处，或求显在高处。亚哈斯说，我不求，我不试探耶和华。以赛亚说，大卫家阿，你们当听。你们使人厌烦岂算小事，还要使我的神厌烦吗？因此，主自己要给你们一个兆头，</a:t>
            </a:r>
            <a:r>
              <a:rPr lang="zh-CN" altLang="en-US" sz="2800" dirty="0">
                <a:highlight>
                  <a:srgbClr val="FFFF00"/>
                </a:highlight>
              </a:rPr>
              <a:t>必有童女怀孕生子，给他起名叫以马内利。</a:t>
            </a:r>
            <a:r>
              <a:rPr lang="zh-CN" altLang="en-US" sz="2800" dirty="0"/>
              <a:t>（就是神与我们同在的意思）”</a:t>
            </a:r>
            <a:endParaRPr lang="en-US" sz="2800" dirty="0"/>
          </a:p>
          <a:p>
            <a:endParaRPr lang="en-US" sz="2800" dirty="0">
              <a:highlight>
                <a:srgbClr val="FFFF00"/>
              </a:highlight>
            </a:endParaRPr>
          </a:p>
        </p:txBody>
      </p:sp>
      <p:sp>
        <p:nvSpPr>
          <p:cNvPr id="3" name="Rectangle 2">
            <a:extLst>
              <a:ext uri="{FF2B5EF4-FFF2-40B4-BE49-F238E27FC236}">
                <a16:creationId xmlns:a16="http://schemas.microsoft.com/office/drawing/2014/main" id="{2FB56441-4B1D-BA40-9ABA-9FA4D6CCE6C7}"/>
              </a:ext>
            </a:extLst>
          </p:cNvPr>
          <p:cNvSpPr/>
          <p:nvPr/>
        </p:nvSpPr>
        <p:spPr>
          <a:xfrm>
            <a:off x="282222" y="171450"/>
            <a:ext cx="11650134" cy="6529388"/>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73CF36F-5939-F348-898C-254EC331D731}"/>
              </a:ext>
            </a:extLst>
          </p:cNvPr>
          <p:cNvSpPr/>
          <p:nvPr/>
        </p:nvSpPr>
        <p:spPr>
          <a:xfrm>
            <a:off x="4100111" y="3485132"/>
            <a:ext cx="4014355" cy="1200329"/>
          </a:xfrm>
          <a:prstGeom prst="rect">
            <a:avLst/>
          </a:prstGeom>
          <a:solidFill>
            <a:schemeClr val="tx1"/>
          </a:solidFill>
        </p:spPr>
        <p:txBody>
          <a:bodyPr wrap="square">
            <a:spAutoFit/>
          </a:bodyPr>
          <a:lstStyle/>
          <a:p>
            <a:pPr algn="ctr"/>
            <a:r>
              <a:rPr lang="en-US"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“almah” = “virgin”</a:t>
            </a:r>
          </a:p>
          <a:p>
            <a:pPr algn="ctr"/>
            <a:r>
              <a:rPr lang="zh-CN" altLang="en-US" sz="3600" dirty="0">
                <a:solidFill>
                  <a:schemeClr val="bg1"/>
                </a:solidFill>
                <a:latin typeface="Times New Roman" panose="02020603050405020304" pitchFamily="18" charset="0"/>
                <a:cs typeface="Times New Roman" panose="02020603050405020304" pitchFamily="18" charset="0"/>
              </a:rPr>
              <a:t>“</a:t>
            </a:r>
            <a:r>
              <a:rPr lang="en-US" altLang="zh-CN" sz="3600" dirty="0">
                <a:solidFill>
                  <a:schemeClr val="bg1"/>
                </a:solidFill>
                <a:latin typeface="Times New Roman" panose="02020603050405020304" pitchFamily="18" charset="0"/>
                <a:cs typeface="Times New Roman" panose="02020603050405020304" pitchFamily="18" charset="0"/>
              </a:rPr>
              <a:t>almah</a:t>
            </a:r>
            <a:r>
              <a:rPr lang="zh-CN" altLang="en-US" sz="3600" dirty="0">
                <a:solidFill>
                  <a:schemeClr val="bg1"/>
                </a:solidFill>
                <a:latin typeface="Times New Roman" panose="02020603050405020304" pitchFamily="18" charset="0"/>
                <a:cs typeface="Times New Roman" panose="02020603050405020304" pitchFamily="18" charset="0"/>
              </a:rPr>
              <a:t>”</a:t>
            </a:r>
            <a:r>
              <a:rPr lang="en-US" altLang="zh-CN" sz="3600" dirty="0">
                <a:solidFill>
                  <a:schemeClr val="bg1"/>
                </a:solidFill>
                <a:latin typeface="Times New Roman" panose="02020603050405020304" pitchFamily="18" charset="0"/>
                <a:cs typeface="Times New Roman" panose="02020603050405020304" pitchFamily="18" charset="0"/>
              </a:rPr>
              <a:t>=“</a:t>
            </a:r>
            <a:r>
              <a:rPr lang="zh-CN" altLang="en-US" sz="3600" dirty="0">
                <a:solidFill>
                  <a:schemeClr val="bg1"/>
                </a:solidFill>
                <a:latin typeface="Times New Roman" panose="02020603050405020304" pitchFamily="18" charset="0"/>
                <a:cs typeface="Times New Roman" panose="02020603050405020304" pitchFamily="18" charset="0"/>
              </a:rPr>
              <a:t>童女</a:t>
            </a:r>
            <a:r>
              <a:rPr lang="en-US" altLang="zh-CN" sz="3600" dirty="0">
                <a:solidFill>
                  <a:schemeClr val="bg1"/>
                </a:solidFill>
                <a:latin typeface="Times New Roman" panose="02020603050405020304" pitchFamily="18" charset="0"/>
                <a:cs typeface="Times New Roman" panose="02020603050405020304" pitchFamily="18" charset="0"/>
              </a:rPr>
              <a:t>”</a:t>
            </a:r>
            <a:endParaRPr lang="en-US" sz="3600" dirty="0">
              <a:solidFill>
                <a:schemeClr val="bg1"/>
              </a:solidFill>
              <a:latin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id="{EAC6DDAE-5824-FF4D-A84A-3F14C10C297C}"/>
              </a:ext>
            </a:extLst>
          </p:cNvPr>
          <p:cNvSpPr/>
          <p:nvPr/>
        </p:nvSpPr>
        <p:spPr>
          <a:xfrm>
            <a:off x="8904849" y="2493698"/>
            <a:ext cx="998806" cy="558991"/>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EB920C2-C29B-4EDC-9359-167CCA2E825B}"/>
              </a:ext>
            </a:extLst>
          </p:cNvPr>
          <p:cNvSpPr/>
          <p:nvPr/>
        </p:nvSpPr>
        <p:spPr>
          <a:xfrm>
            <a:off x="3275428" y="5023538"/>
            <a:ext cx="998806" cy="558991"/>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72896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6B78367-BEB7-C346-AC2F-51841FA22B53}"/>
              </a:ext>
            </a:extLst>
          </p:cNvPr>
          <p:cNvSpPr txBox="1"/>
          <p:nvPr/>
        </p:nvSpPr>
        <p:spPr>
          <a:xfrm>
            <a:off x="829165" y="1536174"/>
            <a:ext cx="10533670" cy="3785652"/>
          </a:xfrm>
          <a:prstGeom prst="rect">
            <a:avLst/>
          </a:prstGeom>
          <a:noFill/>
        </p:spPr>
        <p:txBody>
          <a:bodyPr wrap="square" rtlCol="0">
            <a:spAutoFit/>
          </a:bodyPr>
          <a:lstStyle/>
          <a:p>
            <a:pPr marL="1200150" lvl="1" indent="-742950">
              <a:buFont typeface="Wingdings" pitchFamily="2" charset="2"/>
              <a:buChar char="v"/>
            </a:pPr>
            <a:r>
              <a:rPr lang="en-US" sz="2000" dirty="0">
                <a:latin typeface="Times New Roman" panose="02020603050405020304" pitchFamily="18" charset="0"/>
                <a:cs typeface="Times New Roman" panose="02020603050405020304" pitchFamily="18" charset="0"/>
              </a:rPr>
              <a:t>“See, I am standing beside this spring; if </a:t>
            </a:r>
            <a:r>
              <a:rPr lang="en-US" sz="2000" dirty="0">
                <a:highlight>
                  <a:srgbClr val="FFFF00"/>
                </a:highlight>
                <a:latin typeface="Times New Roman" panose="02020603050405020304" pitchFamily="18" charset="0"/>
                <a:cs typeface="Times New Roman" panose="02020603050405020304" pitchFamily="18" charset="0"/>
              </a:rPr>
              <a:t>a maiden </a:t>
            </a:r>
            <a:r>
              <a:rPr lang="en-US" sz="2000" dirty="0">
                <a:latin typeface="Times New Roman" panose="02020603050405020304" pitchFamily="18" charset="0"/>
                <a:cs typeface="Times New Roman" panose="02020603050405020304" pitchFamily="18" charset="0"/>
              </a:rPr>
              <a:t>comes out to draw water …” (Genesis 24:43)   </a:t>
            </a:r>
            <a:r>
              <a:rPr lang="zh-CN" altLang="en-US" sz="2000" dirty="0">
                <a:latin typeface="Times New Roman" panose="02020603050405020304" pitchFamily="18" charset="0"/>
                <a:cs typeface="Times New Roman" panose="02020603050405020304" pitchFamily="18" charset="0"/>
              </a:rPr>
              <a:t>“我如今站在井旁，对那一个出来打水的</a:t>
            </a:r>
            <a:r>
              <a:rPr lang="zh-CN" altLang="en-US" sz="2000" dirty="0">
                <a:highlight>
                  <a:srgbClr val="FFFF00"/>
                </a:highlight>
                <a:latin typeface="Times New Roman" panose="02020603050405020304" pitchFamily="18" charset="0"/>
                <a:cs typeface="Times New Roman" panose="02020603050405020304" pitchFamily="18" charset="0"/>
              </a:rPr>
              <a:t>女子</a:t>
            </a:r>
            <a:r>
              <a:rPr lang="zh-CN" altLang="en-US" sz="2000" dirty="0">
                <a:latin typeface="Times New Roman" panose="02020603050405020304" pitchFamily="18" charset="0"/>
                <a:cs typeface="Times New Roman" panose="02020603050405020304" pitchFamily="18" charset="0"/>
              </a:rPr>
              <a:t>说</a:t>
            </a:r>
            <a:r>
              <a:rPr lang="en-US" altLang="zh-CN" sz="2000" dirty="0">
                <a:latin typeface="Times New Roman" panose="02020603050405020304" pitchFamily="18" charset="0"/>
                <a:cs typeface="Times New Roman" panose="02020603050405020304" pitchFamily="18" charset="0"/>
              </a:rPr>
              <a:t>……</a:t>
            </a:r>
            <a:r>
              <a:rPr lang="zh-CN" altLang="en-US" sz="2000" dirty="0">
                <a:latin typeface="Times New Roman" panose="02020603050405020304" pitchFamily="18" charset="0"/>
                <a:cs typeface="Times New Roman" panose="02020603050405020304" pitchFamily="18" charset="0"/>
              </a:rPr>
              <a:t>”（创</a:t>
            </a:r>
            <a:r>
              <a:rPr lang="en-US" altLang="zh-CN" sz="2000" dirty="0">
                <a:latin typeface="Times New Roman" panose="02020603050405020304" pitchFamily="18" charset="0"/>
                <a:cs typeface="Times New Roman" panose="02020603050405020304" pitchFamily="18" charset="0"/>
              </a:rPr>
              <a:t>24:43</a:t>
            </a:r>
            <a:r>
              <a:rPr lang="zh-CN" alt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pPr marL="1200150" lvl="1" indent="-742950">
              <a:buFont typeface="Wingdings" pitchFamily="2" charset="2"/>
              <a:buChar char="v"/>
            </a:pPr>
            <a:r>
              <a:rPr lang="en-US" sz="2000" dirty="0">
                <a:latin typeface="Times New Roman" panose="02020603050405020304" pitchFamily="18" charset="0"/>
                <a:cs typeface="Times New Roman" panose="02020603050405020304" pitchFamily="18" charset="0"/>
              </a:rPr>
              <a:t>“And </a:t>
            </a:r>
            <a:r>
              <a:rPr lang="en-US" sz="2000" dirty="0">
                <a:highlight>
                  <a:srgbClr val="FFFF00"/>
                </a:highlight>
                <a:latin typeface="Times New Roman" panose="02020603050405020304" pitchFamily="18" charset="0"/>
                <a:cs typeface="Times New Roman" panose="02020603050405020304" pitchFamily="18" charset="0"/>
              </a:rPr>
              <a:t>the girl </a:t>
            </a:r>
            <a:r>
              <a:rPr lang="en-US" sz="2000" dirty="0">
                <a:latin typeface="Times New Roman" panose="02020603050405020304" pitchFamily="18" charset="0"/>
                <a:cs typeface="Times New Roman" panose="02020603050405020304" pitchFamily="18" charset="0"/>
              </a:rPr>
              <a:t>went and got the baby’s mother.” (Exodus 2:8)</a:t>
            </a:r>
            <a:r>
              <a:rPr lang="zh-CN" altLang="en-US" sz="2000" dirty="0">
                <a:latin typeface="Times New Roman" panose="02020603050405020304" pitchFamily="18" charset="0"/>
                <a:cs typeface="Times New Roman" panose="02020603050405020304" pitchFamily="18" charset="0"/>
              </a:rPr>
              <a:t>  “</a:t>
            </a:r>
            <a:r>
              <a:rPr lang="zh-CN" altLang="en-US" sz="2000" dirty="0">
                <a:highlight>
                  <a:srgbClr val="FFFF00"/>
                </a:highlight>
                <a:latin typeface="Times New Roman" panose="02020603050405020304" pitchFamily="18" charset="0"/>
                <a:cs typeface="Times New Roman" panose="02020603050405020304" pitchFamily="18" charset="0"/>
              </a:rPr>
              <a:t>童女</a:t>
            </a:r>
            <a:r>
              <a:rPr lang="zh-CN" altLang="en-US" sz="2000" dirty="0">
                <a:latin typeface="Times New Roman" panose="02020603050405020304" pitchFamily="18" charset="0"/>
                <a:cs typeface="Times New Roman" panose="02020603050405020304" pitchFamily="18" charset="0"/>
              </a:rPr>
              <a:t>就去叫了孩子的母亲来。”（出</a:t>
            </a:r>
            <a:r>
              <a:rPr lang="en-US" altLang="zh-CN" sz="2000" dirty="0">
                <a:latin typeface="Times New Roman" panose="02020603050405020304" pitchFamily="18" charset="0"/>
                <a:cs typeface="Times New Roman" panose="02020603050405020304" pitchFamily="18" charset="0"/>
              </a:rPr>
              <a:t>2:8</a:t>
            </a:r>
            <a:r>
              <a:rPr lang="zh-CN" alt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pPr marL="1200150" lvl="1" indent="-742950">
              <a:buFont typeface="Wingdings" pitchFamily="2" charset="2"/>
              <a:buChar char="v"/>
            </a:pPr>
            <a:r>
              <a:rPr lang="en-US" sz="2000" dirty="0">
                <a:latin typeface="Times New Roman" panose="02020603050405020304" pitchFamily="18" charset="0"/>
                <a:cs typeface="Times New Roman" panose="02020603050405020304" pitchFamily="18" charset="0"/>
              </a:rPr>
              <a:t>“the way of a man with </a:t>
            </a:r>
            <a:r>
              <a:rPr lang="en-US" sz="2000" dirty="0">
                <a:highlight>
                  <a:srgbClr val="FFFF00"/>
                </a:highlight>
                <a:latin typeface="Times New Roman" panose="02020603050405020304" pitchFamily="18" charset="0"/>
                <a:cs typeface="Times New Roman" panose="02020603050405020304" pitchFamily="18" charset="0"/>
              </a:rPr>
              <a:t>a maiden</a:t>
            </a:r>
            <a:r>
              <a:rPr lang="en-US" sz="2000" dirty="0">
                <a:latin typeface="Times New Roman" panose="02020603050405020304" pitchFamily="18" charset="0"/>
                <a:cs typeface="Times New Roman" panose="02020603050405020304" pitchFamily="18" charset="0"/>
              </a:rPr>
              <a:t>.” (Proverbs 30:19)</a:t>
            </a:r>
            <a:r>
              <a:rPr lang="zh-CN" altLang="en-US" sz="2000" dirty="0">
                <a:latin typeface="Times New Roman" panose="02020603050405020304" pitchFamily="18" charset="0"/>
                <a:cs typeface="Times New Roman" panose="02020603050405020304" pitchFamily="18" charset="0"/>
              </a:rPr>
              <a:t>  “男与</a:t>
            </a:r>
            <a:r>
              <a:rPr lang="zh-CN" altLang="en-US" sz="2000" dirty="0">
                <a:highlight>
                  <a:srgbClr val="FFFF00"/>
                </a:highlight>
                <a:latin typeface="Times New Roman" panose="02020603050405020304" pitchFamily="18" charset="0"/>
                <a:cs typeface="Times New Roman" panose="02020603050405020304" pitchFamily="18" charset="0"/>
              </a:rPr>
              <a:t>女</a:t>
            </a:r>
            <a:r>
              <a:rPr lang="zh-CN" altLang="en-US" sz="2000" dirty="0">
                <a:latin typeface="Times New Roman" panose="02020603050405020304" pitchFamily="18" charset="0"/>
                <a:cs typeface="Times New Roman" panose="02020603050405020304" pitchFamily="18" charset="0"/>
              </a:rPr>
              <a:t>交合的道。”（箴</a:t>
            </a:r>
            <a:r>
              <a:rPr lang="en-US" altLang="zh-CN" sz="2000" dirty="0">
                <a:latin typeface="Times New Roman" panose="02020603050405020304" pitchFamily="18" charset="0"/>
                <a:cs typeface="Times New Roman" panose="02020603050405020304" pitchFamily="18" charset="0"/>
              </a:rPr>
              <a:t>30:19</a:t>
            </a:r>
            <a:r>
              <a:rPr lang="zh-CN" alt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pPr marL="1200150" lvl="1" indent="-742950">
              <a:buFont typeface="Wingdings" pitchFamily="2" charset="2"/>
              <a:buChar char="v"/>
            </a:pPr>
            <a:r>
              <a:rPr lang="en-US" sz="2000" dirty="0">
                <a:latin typeface="Times New Roman" panose="02020603050405020304" pitchFamily="18" charset="0"/>
                <a:cs typeface="Times New Roman" panose="02020603050405020304" pitchFamily="18" charset="0"/>
              </a:rPr>
              <a:t>“In front are the singers, after them the musicians; with them are the </a:t>
            </a:r>
            <a:r>
              <a:rPr lang="en-US" sz="2000" dirty="0">
                <a:highlight>
                  <a:srgbClr val="FFFF00"/>
                </a:highlight>
                <a:latin typeface="Times New Roman" panose="02020603050405020304" pitchFamily="18" charset="0"/>
                <a:cs typeface="Times New Roman" panose="02020603050405020304" pitchFamily="18" charset="0"/>
              </a:rPr>
              <a:t>maidens</a:t>
            </a:r>
            <a:r>
              <a:rPr lang="en-US" sz="2000" dirty="0">
                <a:latin typeface="Times New Roman" panose="02020603050405020304" pitchFamily="18" charset="0"/>
                <a:cs typeface="Times New Roman" panose="02020603050405020304" pitchFamily="18" charset="0"/>
              </a:rPr>
              <a:t> playing tambourines.” (Psalm 68:25) </a:t>
            </a:r>
            <a:r>
              <a:rPr lang="zh-CN" altLang="en-US" sz="2000" dirty="0">
                <a:latin typeface="Times New Roman" panose="02020603050405020304" pitchFamily="18" charset="0"/>
                <a:cs typeface="Times New Roman" panose="02020603050405020304" pitchFamily="18" charset="0"/>
              </a:rPr>
              <a:t>“歌唱的行在前，作乐的随在后，都在击鼓的</a:t>
            </a:r>
            <a:r>
              <a:rPr lang="zh-CN" altLang="en-US" sz="2000" dirty="0">
                <a:highlight>
                  <a:srgbClr val="FFFF00"/>
                </a:highlight>
                <a:latin typeface="Times New Roman" panose="02020603050405020304" pitchFamily="18" charset="0"/>
                <a:cs typeface="Times New Roman" panose="02020603050405020304" pitchFamily="18" charset="0"/>
              </a:rPr>
              <a:t>童女</a:t>
            </a:r>
            <a:r>
              <a:rPr lang="zh-CN" altLang="en-US" sz="2000" dirty="0">
                <a:latin typeface="Times New Roman" panose="02020603050405020304" pitchFamily="18" charset="0"/>
                <a:cs typeface="Times New Roman" panose="02020603050405020304" pitchFamily="18" charset="0"/>
              </a:rPr>
              <a:t>中间。”（诗</a:t>
            </a:r>
            <a:r>
              <a:rPr lang="en-US" altLang="zh-CN" sz="2000" dirty="0">
                <a:latin typeface="Times New Roman" panose="02020603050405020304" pitchFamily="18" charset="0"/>
                <a:cs typeface="Times New Roman" panose="02020603050405020304" pitchFamily="18" charset="0"/>
              </a:rPr>
              <a:t>68:25</a:t>
            </a:r>
            <a:r>
              <a:rPr lang="zh-CN" alt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pPr marL="1200150" lvl="1" indent="-742950">
              <a:buFont typeface="Wingdings" pitchFamily="2" charset="2"/>
              <a:buChar char="v"/>
            </a:pPr>
            <a:r>
              <a:rPr lang="en-US" sz="2000" dirty="0">
                <a:latin typeface="Times New Roman" panose="02020603050405020304" pitchFamily="18" charset="0"/>
                <a:cs typeface="Times New Roman" panose="02020603050405020304" pitchFamily="18" charset="0"/>
              </a:rPr>
              <a:t>“No wonder </a:t>
            </a:r>
            <a:r>
              <a:rPr lang="en-US" sz="2000" dirty="0">
                <a:highlight>
                  <a:srgbClr val="FFFF00"/>
                </a:highlight>
                <a:latin typeface="Times New Roman" panose="02020603050405020304" pitchFamily="18" charset="0"/>
                <a:cs typeface="Times New Roman" panose="02020603050405020304" pitchFamily="18" charset="0"/>
              </a:rPr>
              <a:t>the maidens </a:t>
            </a:r>
            <a:r>
              <a:rPr lang="en-US" sz="2000" dirty="0">
                <a:latin typeface="Times New Roman" panose="02020603050405020304" pitchFamily="18" charset="0"/>
                <a:cs typeface="Times New Roman" panose="02020603050405020304" pitchFamily="18" charset="0"/>
              </a:rPr>
              <a:t>love you!” (Song of Solomon 1:3) </a:t>
            </a:r>
            <a:r>
              <a:rPr lang="zh-CN" altLang="en-US" sz="2000" dirty="0">
                <a:latin typeface="Times New Roman" panose="02020603050405020304" pitchFamily="18" charset="0"/>
                <a:cs typeface="Times New Roman" panose="02020603050405020304" pitchFamily="18" charset="0"/>
              </a:rPr>
              <a:t> “所以众</a:t>
            </a:r>
            <a:r>
              <a:rPr lang="zh-CN" altLang="en-US" sz="2000" dirty="0">
                <a:highlight>
                  <a:srgbClr val="FFFF00"/>
                </a:highlight>
                <a:latin typeface="Times New Roman" panose="02020603050405020304" pitchFamily="18" charset="0"/>
                <a:cs typeface="Times New Roman" panose="02020603050405020304" pitchFamily="18" charset="0"/>
              </a:rPr>
              <a:t>童女</a:t>
            </a:r>
            <a:r>
              <a:rPr lang="zh-CN" altLang="en-US" sz="2000" dirty="0">
                <a:latin typeface="Times New Roman" panose="02020603050405020304" pitchFamily="18" charset="0"/>
                <a:cs typeface="Times New Roman" panose="02020603050405020304" pitchFamily="18" charset="0"/>
              </a:rPr>
              <a:t>都爱你。”（歌</a:t>
            </a:r>
            <a:r>
              <a:rPr lang="en-US" altLang="zh-CN" sz="2000" dirty="0">
                <a:latin typeface="Times New Roman" panose="02020603050405020304" pitchFamily="18" charset="0"/>
                <a:cs typeface="Times New Roman" panose="02020603050405020304" pitchFamily="18" charset="0"/>
              </a:rPr>
              <a:t>1:3</a:t>
            </a:r>
            <a:r>
              <a:rPr lang="zh-CN" alt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pPr marL="1200150" lvl="1" indent="-742950">
              <a:buFont typeface="Wingdings" pitchFamily="2" charset="2"/>
              <a:buChar char="v"/>
            </a:pPr>
            <a:r>
              <a:rPr lang="en-US" sz="2000" dirty="0">
                <a:latin typeface="Times New Roman" panose="02020603050405020304" pitchFamily="18" charset="0"/>
                <a:cs typeface="Times New Roman" panose="02020603050405020304" pitchFamily="18" charset="0"/>
              </a:rPr>
              <a:t>“Sixty queens there may be, and eighty concubines, and </a:t>
            </a:r>
            <a:r>
              <a:rPr lang="en-US" sz="2000" dirty="0">
                <a:highlight>
                  <a:srgbClr val="FFFF00"/>
                </a:highlight>
                <a:latin typeface="Times New Roman" panose="02020603050405020304" pitchFamily="18" charset="0"/>
                <a:cs typeface="Times New Roman" panose="02020603050405020304" pitchFamily="18" charset="0"/>
              </a:rPr>
              <a:t>virgins</a:t>
            </a:r>
            <a:r>
              <a:rPr lang="en-US" sz="2000" dirty="0">
                <a:latin typeface="Times New Roman" panose="02020603050405020304" pitchFamily="18" charset="0"/>
                <a:cs typeface="Times New Roman" panose="02020603050405020304" pitchFamily="18" charset="0"/>
              </a:rPr>
              <a:t> beyond number;” (Song of Solomon 6:8)</a:t>
            </a:r>
            <a:r>
              <a:rPr lang="zh-CN" altLang="en-US" sz="2000" dirty="0">
                <a:latin typeface="Times New Roman" panose="02020603050405020304" pitchFamily="18" charset="0"/>
                <a:cs typeface="Times New Roman" panose="02020603050405020304" pitchFamily="18" charset="0"/>
              </a:rPr>
              <a:t>  “有六十王后八十妃嫔，并有无数的</a:t>
            </a:r>
            <a:r>
              <a:rPr lang="zh-CN" altLang="en-US" sz="2000" dirty="0">
                <a:highlight>
                  <a:srgbClr val="FFFF00"/>
                </a:highlight>
                <a:latin typeface="Times New Roman" panose="02020603050405020304" pitchFamily="18" charset="0"/>
                <a:cs typeface="Times New Roman" panose="02020603050405020304" pitchFamily="18" charset="0"/>
              </a:rPr>
              <a:t>童女</a:t>
            </a:r>
            <a:r>
              <a:rPr lang="zh-CN" altLang="en-US" sz="2000" dirty="0">
                <a:latin typeface="Times New Roman" panose="02020603050405020304" pitchFamily="18" charset="0"/>
                <a:cs typeface="Times New Roman" panose="02020603050405020304" pitchFamily="18" charset="0"/>
              </a:rPr>
              <a:t>。”（歌</a:t>
            </a:r>
            <a:r>
              <a:rPr lang="en-US" altLang="zh-CN" sz="2000" dirty="0">
                <a:latin typeface="Times New Roman" panose="02020603050405020304" pitchFamily="18" charset="0"/>
                <a:cs typeface="Times New Roman" panose="02020603050405020304" pitchFamily="18" charset="0"/>
              </a:rPr>
              <a:t>6:8</a:t>
            </a:r>
            <a:r>
              <a:rPr lang="zh-CN" alt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6668BB5-4240-E145-9B8C-F68AE4BCF16D}"/>
              </a:ext>
            </a:extLst>
          </p:cNvPr>
          <p:cNvSpPr txBox="1"/>
          <p:nvPr/>
        </p:nvSpPr>
        <p:spPr>
          <a:xfrm>
            <a:off x="7987116" y="314069"/>
            <a:ext cx="2252348" cy="830997"/>
          </a:xfrm>
          <a:prstGeom prst="rect">
            <a:avLst/>
          </a:prstGeom>
          <a:noFill/>
        </p:spPr>
        <p:txBody>
          <a:bodyPr wrap="none" rtlCol="0">
            <a:spAutoFit/>
          </a:bodyPr>
          <a:lstStyle/>
          <a:p>
            <a:r>
              <a:rPr lang="en-US" sz="2400" dirty="0">
                <a:solidFill>
                  <a:srgbClr val="C00000"/>
                </a:solidFill>
                <a:latin typeface="Times New Roman" panose="02020603050405020304" pitchFamily="18" charset="0"/>
                <a:cs typeface="Times New Roman" panose="02020603050405020304" pitchFamily="18" charset="0"/>
              </a:rPr>
              <a:t>ISAIAH 7:11-14</a:t>
            </a:r>
          </a:p>
          <a:p>
            <a:r>
              <a:rPr lang="zh-CN" altLang="en-US" sz="2400" dirty="0">
                <a:solidFill>
                  <a:srgbClr val="C00000"/>
                </a:solidFill>
                <a:latin typeface="Times New Roman" panose="02020603050405020304" pitchFamily="18" charset="0"/>
                <a:cs typeface="Times New Roman" panose="02020603050405020304" pitchFamily="18" charset="0"/>
              </a:rPr>
              <a:t>赛</a:t>
            </a:r>
            <a:r>
              <a:rPr lang="en-US" altLang="zh-CN" sz="2400" dirty="0">
                <a:solidFill>
                  <a:srgbClr val="C00000"/>
                </a:solidFill>
                <a:latin typeface="Times New Roman" panose="02020603050405020304" pitchFamily="18" charset="0"/>
                <a:cs typeface="Times New Roman" panose="02020603050405020304" pitchFamily="18" charset="0"/>
              </a:rPr>
              <a:t>7:11-14</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3275EA21-D1D3-434D-BF38-D993B78FB824}"/>
              </a:ext>
            </a:extLst>
          </p:cNvPr>
          <p:cNvSpPr/>
          <p:nvPr/>
        </p:nvSpPr>
        <p:spPr>
          <a:xfrm>
            <a:off x="282222" y="314069"/>
            <a:ext cx="11650134" cy="6229862"/>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53907" y="4802200"/>
            <a:ext cx="184731" cy="461665"/>
          </a:xfrm>
          <a:prstGeom prst="rect">
            <a:avLst/>
          </a:prstGeom>
        </p:spPr>
        <p:txBody>
          <a:bodyPr wrap="none">
            <a:spAutoFit/>
          </a:bodyPr>
          <a:lstStyle/>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45244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7E85D0-9C3F-214F-B83A-7FF2F857F1F4}"/>
              </a:ext>
            </a:extLst>
          </p:cNvPr>
          <p:cNvSpPr/>
          <p:nvPr/>
        </p:nvSpPr>
        <p:spPr>
          <a:xfrm>
            <a:off x="465102" y="186620"/>
            <a:ext cx="11013528" cy="6555641"/>
          </a:xfrm>
          <a:prstGeom prst="rect">
            <a:avLst/>
          </a:prstGeom>
        </p:spPr>
        <p:txBody>
          <a:bodyPr wrap="square">
            <a:spAutoFit/>
          </a:bodyPr>
          <a:lstStyle/>
          <a:p>
            <a:r>
              <a:rPr lang="en-US" sz="2800" b="1" dirty="0">
                <a:latin typeface="Times New Roman" panose="02020603050405020304" pitchFamily="18" charset="0"/>
                <a:ea typeface="Times New Roman" panose="02020603050405020304" pitchFamily="18" charset="0"/>
              </a:rPr>
              <a:t>Matthew 1:18-25</a:t>
            </a:r>
          </a:p>
          <a:p>
            <a:r>
              <a:rPr lang="en-US" sz="2800" dirty="0">
                <a:latin typeface="Times New Roman" panose="02020603050405020304" pitchFamily="18" charset="0"/>
                <a:ea typeface="Times New Roman" panose="02020603050405020304" pitchFamily="18" charset="0"/>
              </a:rPr>
              <a:t>“This is how the birth of Jesus Christ came about: His mother Mary was pledged to be married to Joseph, but before they came together, she was found to be with child through the Holy Spirit. Because Joseph her husband was a righteous man and did not want to expose her to public disgrace, he had in mind to divorce her quietly. But after he had considered this, an angel of the Lord appeared to him in a dream and said, “Joseph son of David, do not be afraid to take Mary home as your wife, because what is conceived in her is from the Holy Spirit. </a:t>
            </a:r>
          </a:p>
          <a:p>
            <a:r>
              <a:rPr lang="zh-CN" altLang="en-US" sz="2800" b="1" dirty="0">
                <a:latin typeface="Times New Roman" panose="02020603050405020304" pitchFamily="18" charset="0"/>
              </a:rPr>
              <a:t>太</a:t>
            </a:r>
            <a:r>
              <a:rPr lang="en-US" altLang="zh-CN" sz="2800" b="1" dirty="0">
                <a:latin typeface="Times New Roman" panose="02020603050405020304" pitchFamily="18" charset="0"/>
              </a:rPr>
              <a:t>1:18-25</a:t>
            </a:r>
          </a:p>
          <a:p>
            <a:r>
              <a:rPr lang="zh-CN" altLang="en-US" sz="2800" dirty="0"/>
              <a:t>耶稣基督降生的事，记在下面。他母亲马利亚已经许配了约瑟，还没有迎娶，马利亚就从圣灵怀了孕。她丈夫约瑟是个义人，不愿意明明地羞辱她，想要暗暗地把她休了。正思念这事的时候，有主的使者向他梦中显现，说大卫的子孙约瑟，不要怕，只管娶过你的妻子马利亚来。因她所怀的孕，是从圣灵来的。</a:t>
            </a:r>
            <a:endParaRPr lang="en-US" sz="2800" dirty="0"/>
          </a:p>
        </p:txBody>
      </p:sp>
      <p:sp>
        <p:nvSpPr>
          <p:cNvPr id="3" name="Rectangle 2">
            <a:extLst>
              <a:ext uri="{FF2B5EF4-FFF2-40B4-BE49-F238E27FC236}">
                <a16:creationId xmlns:a16="http://schemas.microsoft.com/office/drawing/2014/main" id="{2FB56441-4B1D-BA40-9ABA-9FA4D6CCE6C7}"/>
              </a:ext>
            </a:extLst>
          </p:cNvPr>
          <p:cNvSpPr/>
          <p:nvPr/>
        </p:nvSpPr>
        <p:spPr>
          <a:xfrm>
            <a:off x="282222" y="171450"/>
            <a:ext cx="11650134" cy="6529388"/>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99544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7E85D0-9C3F-214F-B83A-7FF2F857F1F4}"/>
              </a:ext>
            </a:extLst>
          </p:cNvPr>
          <p:cNvSpPr/>
          <p:nvPr/>
        </p:nvSpPr>
        <p:spPr>
          <a:xfrm>
            <a:off x="506181" y="317436"/>
            <a:ext cx="10864592" cy="6555641"/>
          </a:xfrm>
          <a:prstGeom prst="rect">
            <a:avLst/>
          </a:prstGeom>
        </p:spPr>
        <p:txBody>
          <a:bodyPr wrap="square">
            <a:spAutoFit/>
          </a:bodyPr>
          <a:lstStyle/>
          <a:p>
            <a:r>
              <a:rPr lang="en-US" sz="2800" dirty="0">
                <a:latin typeface="Times New Roman" panose="02020603050405020304" pitchFamily="18" charset="0"/>
                <a:ea typeface="Times New Roman" panose="02020603050405020304" pitchFamily="18" charset="0"/>
              </a:rPr>
              <a:t>She will give birth to a son, and you are to give him the name Jesus, because he will save his people from their sins.” All this took place to fulfill what the Lord had said through the prophet: </a:t>
            </a:r>
            <a:r>
              <a:rPr lang="en-US" sz="2800" i="1" dirty="0">
                <a:latin typeface="Times New Roman" panose="02020603050405020304" pitchFamily="18" charset="0"/>
                <a:ea typeface="Times New Roman" panose="02020603050405020304" pitchFamily="18" charset="0"/>
              </a:rPr>
              <a:t>“</a:t>
            </a:r>
            <a:r>
              <a:rPr lang="en-US" sz="2800" i="1" dirty="0">
                <a:highlight>
                  <a:srgbClr val="FFFF00"/>
                </a:highlight>
                <a:latin typeface="Times New Roman" panose="02020603050405020304" pitchFamily="18" charset="0"/>
                <a:ea typeface="Times New Roman" panose="02020603050405020304" pitchFamily="18" charset="0"/>
              </a:rPr>
              <a:t>The virgin </a:t>
            </a:r>
            <a:r>
              <a:rPr lang="en-US" sz="2800" i="1" dirty="0">
                <a:latin typeface="Times New Roman" panose="02020603050405020304" pitchFamily="18" charset="0"/>
                <a:ea typeface="Times New Roman" panose="02020603050405020304" pitchFamily="18" charset="0"/>
              </a:rPr>
              <a:t>will be with child and will give birth to a son, and they will call him Immanuel”—which means, “God with us.” </a:t>
            </a:r>
            <a:r>
              <a:rPr lang="en-US" sz="2800" dirty="0">
                <a:latin typeface="Times New Roman" panose="02020603050405020304" pitchFamily="18" charset="0"/>
                <a:ea typeface="Times New Roman" panose="02020603050405020304" pitchFamily="18" charset="0"/>
              </a:rPr>
              <a:t>When Joseph woke up, he did what the angel of the Lord had commanded him and took Mary home as his wife. But he had no union with her until she gave birth to a son. And he gave him the name Jesus.” (Matthew 1:18-25)</a:t>
            </a:r>
          </a:p>
          <a:p>
            <a:r>
              <a:rPr lang="zh-CN" altLang="en-US" sz="2800" dirty="0"/>
              <a:t>她将要生一个儿子。你要给他起名叫耶稣。因他要将自己的百姓从罪恶里救出来。这一切的事成就，是要应验主借先知所说的话，说，</a:t>
            </a:r>
            <a:r>
              <a:rPr lang="zh-CN" altLang="en-US" sz="2800" i="1" dirty="0"/>
              <a:t>必有</a:t>
            </a:r>
            <a:r>
              <a:rPr lang="zh-CN" altLang="en-US" sz="2800" i="1" dirty="0">
                <a:highlight>
                  <a:srgbClr val="FFFF00"/>
                </a:highlight>
              </a:rPr>
              <a:t>童女</a:t>
            </a:r>
            <a:r>
              <a:rPr lang="zh-CN" altLang="en-US" sz="2800" i="1" dirty="0"/>
              <a:t>，怀孕生子，人要称他的名为以马内利。（以马内利翻出来，就是神与我们同在。）</a:t>
            </a:r>
            <a:r>
              <a:rPr lang="zh-CN" altLang="en-US" sz="2800" dirty="0"/>
              <a:t>约瑟醒了，起来，就遵着主使者的吩咐，把妻子娶过来。只是没有和她同房，等她生了儿子，就给他起名叫耶稣。（太</a:t>
            </a:r>
            <a:r>
              <a:rPr lang="en-US" altLang="zh-CN" sz="2800" dirty="0"/>
              <a:t>1:18-25</a:t>
            </a:r>
            <a:r>
              <a:rPr lang="zh-CN" altLang="en-US" sz="2800" dirty="0"/>
              <a:t>）</a:t>
            </a:r>
          </a:p>
          <a:p>
            <a:endParaRPr lang="en-US" sz="2800" b="1" dirty="0">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2FB56441-4B1D-BA40-9ABA-9FA4D6CCE6C7}"/>
              </a:ext>
            </a:extLst>
          </p:cNvPr>
          <p:cNvSpPr/>
          <p:nvPr/>
        </p:nvSpPr>
        <p:spPr>
          <a:xfrm>
            <a:off x="282222" y="171450"/>
            <a:ext cx="11650134" cy="6529388"/>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8628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6B78367-BEB7-C346-AC2F-51841FA22B53}"/>
              </a:ext>
            </a:extLst>
          </p:cNvPr>
          <p:cNvSpPr txBox="1"/>
          <p:nvPr/>
        </p:nvSpPr>
        <p:spPr>
          <a:xfrm>
            <a:off x="889874" y="1471345"/>
            <a:ext cx="9957182" cy="4154984"/>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9) What do we now know about the Messiah?</a:t>
            </a:r>
          </a:p>
          <a:p>
            <a:r>
              <a:rPr lang="en-US" altLang="zh-CN" sz="2400" b="1" dirty="0">
                <a:latin typeface="Times New Roman" panose="02020603050405020304" pitchFamily="18" charset="0"/>
                <a:cs typeface="Times New Roman" panose="02020603050405020304" pitchFamily="18" charset="0"/>
              </a:rPr>
              <a:t>     </a:t>
            </a:r>
            <a:r>
              <a:rPr lang="zh-CN" altLang="en-US" sz="2400" b="1" dirty="0">
                <a:latin typeface="Times New Roman" panose="02020603050405020304" pitchFamily="18" charset="0"/>
                <a:cs typeface="Times New Roman" panose="02020603050405020304" pitchFamily="18" charset="0"/>
              </a:rPr>
              <a:t>现在我们知道关于弥赛亚的什么信息？</a:t>
            </a:r>
            <a:endParaRPr lang="en-US" sz="2400" b="1" dirty="0">
              <a:latin typeface="Times New Roman" panose="02020603050405020304" pitchFamily="18" charset="0"/>
              <a:cs typeface="Times New Roman" panose="02020603050405020304" pitchFamily="18" charset="0"/>
            </a:endParaRPr>
          </a:p>
          <a:p>
            <a:pPr marL="1200150" lvl="1" indent="-7429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We learn that the Messiah will be </a:t>
            </a:r>
            <a:r>
              <a:rPr lang="en-US" sz="2400" dirty="0">
                <a:highlight>
                  <a:srgbClr val="FFFF00"/>
                </a:highlight>
                <a:latin typeface="Times New Roman" panose="02020603050405020304" pitchFamily="18" charset="0"/>
                <a:cs typeface="Times New Roman" panose="02020603050405020304" pitchFamily="18" charset="0"/>
              </a:rPr>
              <a:t>born of a virgin.</a:t>
            </a:r>
            <a:r>
              <a:rPr lang="zh-CN" altLang="en-US" sz="2400" dirty="0">
                <a:highlight>
                  <a:srgbClr val="F4EBFF"/>
                </a:highlight>
                <a:latin typeface="Times New Roman" panose="02020603050405020304" pitchFamily="18" charset="0"/>
                <a:cs typeface="Times New Roman" panose="02020603050405020304" pitchFamily="18" charset="0"/>
              </a:rPr>
              <a:t>我们知道弥赛亚是</a:t>
            </a:r>
            <a:r>
              <a:rPr lang="zh-CN" altLang="en-US" sz="2400" dirty="0">
                <a:highlight>
                  <a:srgbClr val="FFFF00"/>
                </a:highlight>
                <a:latin typeface="Times New Roman" panose="02020603050405020304" pitchFamily="18" charset="0"/>
                <a:cs typeface="Times New Roman" panose="02020603050405020304" pitchFamily="18" charset="0"/>
              </a:rPr>
              <a:t>由童女所生</a:t>
            </a:r>
            <a:endParaRPr lang="en-US" sz="2400" dirty="0">
              <a:highlight>
                <a:srgbClr val="FFFF00"/>
              </a:highlight>
              <a:latin typeface="Times New Roman" panose="02020603050405020304" pitchFamily="18" charset="0"/>
              <a:cs typeface="Times New Roman" panose="02020603050405020304" pitchFamily="18" charset="0"/>
            </a:endParaRPr>
          </a:p>
          <a:p>
            <a:pPr marL="1200150" lvl="1" indent="-7429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We learn that he will be </a:t>
            </a:r>
            <a:r>
              <a:rPr lang="en-US" sz="2400" dirty="0">
                <a:highlight>
                  <a:srgbClr val="FFFF00"/>
                </a:highlight>
                <a:latin typeface="Times New Roman" panose="02020603050405020304" pitchFamily="18" charset="0"/>
                <a:cs typeface="Times New Roman" panose="02020603050405020304" pitchFamily="18" charset="0"/>
              </a:rPr>
              <a:t>called “Immanuel</a:t>
            </a:r>
            <a:r>
              <a:rPr lang="en-US" sz="2400" dirty="0">
                <a:latin typeface="Times New Roman" panose="02020603050405020304" pitchFamily="18" charset="0"/>
                <a:cs typeface="Times New Roman" panose="02020603050405020304" pitchFamily="18" charset="0"/>
              </a:rPr>
              <a:t>” which means “God is with us.” </a:t>
            </a:r>
            <a:r>
              <a:rPr lang="zh-CN" altLang="en-US" sz="2400" dirty="0">
                <a:latin typeface="Times New Roman" panose="02020603050405020304" pitchFamily="18" charset="0"/>
                <a:cs typeface="Times New Roman" panose="02020603050405020304" pitchFamily="18" charset="0"/>
              </a:rPr>
              <a:t>我们知道他会</a:t>
            </a:r>
            <a:r>
              <a:rPr lang="zh-CN" altLang="en-US" sz="2400" dirty="0">
                <a:highlight>
                  <a:srgbClr val="FFFF00"/>
                </a:highlight>
                <a:latin typeface="Times New Roman" panose="02020603050405020304" pitchFamily="18" charset="0"/>
                <a:cs typeface="Times New Roman" panose="02020603050405020304" pitchFamily="18" charset="0"/>
              </a:rPr>
              <a:t>被称为“以马内利”</a:t>
            </a:r>
            <a:r>
              <a:rPr lang="zh-CN" altLang="en-US" sz="2400" dirty="0">
                <a:latin typeface="Times New Roman" panose="02020603050405020304" pitchFamily="18" charset="0"/>
                <a:cs typeface="Times New Roman" panose="02020603050405020304" pitchFamily="18" charset="0"/>
              </a:rPr>
              <a:t>，意思是“神与我们同在”。</a:t>
            </a:r>
            <a:endParaRPr lang="en-US" sz="2400" dirty="0">
              <a:latin typeface="Times New Roman" panose="02020603050405020304" pitchFamily="18" charset="0"/>
              <a:cs typeface="Times New Roman" panose="02020603050405020304" pitchFamily="18" charset="0"/>
            </a:endParaRPr>
          </a:p>
          <a:p>
            <a:pPr marL="1200150" lvl="1" indent="-7429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We also learn that the Messiah will be </a:t>
            </a:r>
            <a:r>
              <a:rPr lang="en-US" sz="2400" dirty="0">
                <a:highlight>
                  <a:srgbClr val="FFFF00"/>
                </a:highlight>
                <a:latin typeface="Times New Roman" panose="02020603050405020304" pitchFamily="18" charset="0"/>
                <a:cs typeface="Times New Roman" panose="02020603050405020304" pitchFamily="18" charset="0"/>
              </a:rPr>
              <a:t>a sign that God has not forsaken us </a:t>
            </a:r>
            <a:r>
              <a:rPr lang="en-US" sz="2400" dirty="0">
                <a:latin typeface="Times New Roman" panose="02020603050405020304" pitchFamily="18" charset="0"/>
                <a:cs typeface="Times New Roman" panose="02020603050405020304" pitchFamily="18" charset="0"/>
              </a:rPr>
              <a:t>and that he will deliver us from our enemies. </a:t>
            </a:r>
            <a:r>
              <a:rPr lang="zh-CN" altLang="en-US" sz="2400" dirty="0">
                <a:latin typeface="Times New Roman" panose="02020603050405020304" pitchFamily="18" charset="0"/>
                <a:cs typeface="Times New Roman" panose="02020603050405020304" pitchFamily="18" charset="0"/>
              </a:rPr>
              <a:t>我们也知道弥赛亚是</a:t>
            </a:r>
            <a:r>
              <a:rPr lang="zh-CN" altLang="en-US" sz="2400" dirty="0">
                <a:highlight>
                  <a:srgbClr val="FFFF00"/>
                </a:highlight>
                <a:latin typeface="Times New Roman" panose="02020603050405020304" pitchFamily="18" charset="0"/>
                <a:cs typeface="Times New Roman" panose="02020603050405020304" pitchFamily="18" charset="0"/>
              </a:rPr>
              <a:t>神没有离弃我们的兆头</a:t>
            </a:r>
            <a:r>
              <a:rPr lang="zh-CN" altLang="en-US" sz="2400" dirty="0">
                <a:latin typeface="Times New Roman" panose="02020603050405020304" pitchFamily="18" charset="0"/>
                <a:cs typeface="Times New Roman" panose="02020603050405020304" pitchFamily="18" charset="0"/>
              </a:rPr>
              <a:t>，他会把我们从仇敌手中拯救出来。</a:t>
            </a:r>
            <a:endParaRPr lang="en-US" sz="2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6668BB5-4240-E145-9B8C-F68AE4BCF16D}"/>
              </a:ext>
            </a:extLst>
          </p:cNvPr>
          <p:cNvSpPr txBox="1"/>
          <p:nvPr/>
        </p:nvSpPr>
        <p:spPr>
          <a:xfrm>
            <a:off x="8944815" y="314069"/>
            <a:ext cx="2252348" cy="830997"/>
          </a:xfrm>
          <a:prstGeom prst="rect">
            <a:avLst/>
          </a:prstGeom>
          <a:noFill/>
        </p:spPr>
        <p:txBody>
          <a:bodyPr wrap="none" rtlCol="0">
            <a:spAutoFit/>
          </a:bodyPr>
          <a:lstStyle/>
          <a:p>
            <a:r>
              <a:rPr lang="en-US" sz="2400" dirty="0">
                <a:solidFill>
                  <a:srgbClr val="C00000"/>
                </a:solidFill>
                <a:latin typeface="Times New Roman" panose="02020603050405020304" pitchFamily="18" charset="0"/>
                <a:cs typeface="Times New Roman" panose="02020603050405020304" pitchFamily="18" charset="0"/>
              </a:rPr>
              <a:t>ISAIAH 7:11-14</a:t>
            </a:r>
          </a:p>
          <a:p>
            <a:r>
              <a:rPr lang="zh-CN" altLang="en-US" sz="2400" dirty="0">
                <a:solidFill>
                  <a:srgbClr val="C00000"/>
                </a:solidFill>
                <a:latin typeface="Times New Roman" panose="02020603050405020304" pitchFamily="18" charset="0"/>
                <a:cs typeface="Times New Roman" panose="02020603050405020304" pitchFamily="18" charset="0"/>
              </a:rPr>
              <a:t>赛</a:t>
            </a:r>
            <a:r>
              <a:rPr lang="en-US" altLang="zh-CN" sz="2400" dirty="0">
                <a:solidFill>
                  <a:srgbClr val="C00000"/>
                </a:solidFill>
                <a:latin typeface="Times New Roman" panose="02020603050405020304" pitchFamily="18" charset="0"/>
                <a:cs typeface="Times New Roman" panose="02020603050405020304" pitchFamily="18" charset="0"/>
              </a:rPr>
              <a:t>7:11-14</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3275EA21-D1D3-434D-BF38-D993B78FB824}"/>
              </a:ext>
            </a:extLst>
          </p:cNvPr>
          <p:cNvSpPr/>
          <p:nvPr/>
        </p:nvSpPr>
        <p:spPr>
          <a:xfrm>
            <a:off x="282222" y="314069"/>
            <a:ext cx="11650134" cy="6229862"/>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53907" y="4802200"/>
            <a:ext cx="184731" cy="461665"/>
          </a:xfrm>
          <a:prstGeom prst="rect">
            <a:avLst/>
          </a:prstGeom>
        </p:spPr>
        <p:txBody>
          <a:bodyPr wrap="none">
            <a:spAutoFit/>
          </a:bodyPr>
          <a:lstStyle/>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1396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6B78367-BEB7-C346-AC2F-51841FA22B53}"/>
              </a:ext>
            </a:extLst>
          </p:cNvPr>
          <p:cNvSpPr txBox="1"/>
          <p:nvPr/>
        </p:nvSpPr>
        <p:spPr>
          <a:xfrm>
            <a:off x="1117409" y="1767006"/>
            <a:ext cx="9957182" cy="1846659"/>
          </a:xfrm>
          <a:prstGeom prst="rect">
            <a:avLst/>
          </a:prstGeom>
          <a:noFill/>
        </p:spPr>
        <p:txBody>
          <a:bodyPr wrap="square" rtlCol="0">
            <a:spAutoFit/>
          </a:bodyPr>
          <a:lstStyle/>
          <a:p>
            <a:r>
              <a:rPr lang="en-US" sz="3800" b="1" dirty="0">
                <a:latin typeface="Times New Roman" panose="02020603050405020304" pitchFamily="18" charset="0"/>
                <a:cs typeface="Times New Roman" panose="02020603050405020304" pitchFamily="18" charset="0"/>
              </a:rPr>
              <a:t>10) Why is the virgin birth as essential part of the Christian faith?</a:t>
            </a:r>
          </a:p>
          <a:p>
            <a:r>
              <a:rPr lang="zh-CN" altLang="en-US" sz="3800" b="1" dirty="0">
                <a:latin typeface="Times New Roman" panose="02020603050405020304" pitchFamily="18" charset="0"/>
                <a:cs typeface="Times New Roman" panose="02020603050405020304" pitchFamily="18" charset="0"/>
              </a:rPr>
              <a:t>童女生子为什么是基督教信至关重要的一部分？</a:t>
            </a:r>
            <a:endParaRPr lang="en-US" sz="3800" b="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6668BB5-4240-E145-9B8C-F68AE4BCF16D}"/>
              </a:ext>
            </a:extLst>
          </p:cNvPr>
          <p:cNvSpPr txBox="1"/>
          <p:nvPr/>
        </p:nvSpPr>
        <p:spPr>
          <a:xfrm>
            <a:off x="8944815" y="314069"/>
            <a:ext cx="2252348" cy="830997"/>
          </a:xfrm>
          <a:prstGeom prst="rect">
            <a:avLst/>
          </a:prstGeom>
          <a:noFill/>
        </p:spPr>
        <p:txBody>
          <a:bodyPr wrap="none" rtlCol="0">
            <a:spAutoFit/>
          </a:bodyPr>
          <a:lstStyle/>
          <a:p>
            <a:r>
              <a:rPr lang="en-US" sz="2400" dirty="0">
                <a:solidFill>
                  <a:srgbClr val="C00000"/>
                </a:solidFill>
                <a:latin typeface="Times New Roman" panose="02020603050405020304" pitchFamily="18" charset="0"/>
                <a:cs typeface="Times New Roman" panose="02020603050405020304" pitchFamily="18" charset="0"/>
              </a:rPr>
              <a:t>ISAIAH 7:11-14</a:t>
            </a:r>
          </a:p>
          <a:p>
            <a:r>
              <a:rPr lang="zh-CN" altLang="en-US" sz="2400" dirty="0">
                <a:solidFill>
                  <a:srgbClr val="C00000"/>
                </a:solidFill>
                <a:latin typeface="Times New Roman" panose="02020603050405020304" pitchFamily="18" charset="0"/>
                <a:cs typeface="Times New Roman" panose="02020603050405020304" pitchFamily="18" charset="0"/>
              </a:rPr>
              <a:t>赛</a:t>
            </a:r>
            <a:r>
              <a:rPr lang="en-US" altLang="zh-CN" sz="2400" dirty="0">
                <a:solidFill>
                  <a:srgbClr val="C00000"/>
                </a:solidFill>
                <a:latin typeface="Times New Roman" panose="02020603050405020304" pitchFamily="18" charset="0"/>
                <a:cs typeface="Times New Roman" panose="02020603050405020304" pitchFamily="18" charset="0"/>
              </a:rPr>
              <a:t>7:11-14</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3275EA21-D1D3-434D-BF38-D993B78FB824}"/>
              </a:ext>
            </a:extLst>
          </p:cNvPr>
          <p:cNvSpPr/>
          <p:nvPr/>
        </p:nvSpPr>
        <p:spPr>
          <a:xfrm>
            <a:off x="282222" y="314069"/>
            <a:ext cx="11650134" cy="6229862"/>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53907" y="4802200"/>
            <a:ext cx="184731" cy="461665"/>
          </a:xfrm>
          <a:prstGeom prst="rect">
            <a:avLst/>
          </a:prstGeom>
        </p:spPr>
        <p:txBody>
          <a:bodyPr wrap="none">
            <a:spAutoFit/>
          </a:bodyPr>
          <a:lstStyle/>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8170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F775D7-0477-4E4F-B17B-60F526F3D1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63E21D6B-9790-8B4E-8407-7C7323F622D8}"/>
              </a:ext>
            </a:extLst>
          </p:cNvPr>
          <p:cNvSpPr txBox="1"/>
          <p:nvPr/>
        </p:nvSpPr>
        <p:spPr>
          <a:xfrm>
            <a:off x="283028" y="428178"/>
            <a:ext cx="11625943" cy="6001643"/>
          </a:xfrm>
          <a:prstGeom prst="rect">
            <a:avLst/>
          </a:prstGeom>
          <a:noFill/>
          <a:effectLst>
            <a:outerShdw blurRad="50800" dist="38100" dir="2700000" algn="tl" rotWithShape="0">
              <a:prstClr val="black">
                <a:alpha val="92000"/>
              </a:prstClr>
            </a:outerShdw>
          </a:effectLst>
        </p:spPr>
        <p:txBody>
          <a:bodyPr wrap="square" rtlCol="0">
            <a:spAutoFit/>
          </a:bodyPr>
          <a:lstStyle/>
          <a:p>
            <a:pPr algn="ctr"/>
            <a:r>
              <a:rPr lang="zh-CN" altLang="en-US" sz="4800" dirty="0">
                <a:solidFill>
                  <a:schemeClr val="bg1"/>
                </a:solidFill>
                <a:latin typeface="Times New Roman" panose="02020603050405020304" pitchFamily="18" charset="0"/>
                <a:cs typeface="Times New Roman" panose="02020603050405020304" pitchFamily="18" charset="0"/>
              </a:rPr>
              <a:t>第二部分</a:t>
            </a:r>
            <a:r>
              <a:rPr lang="en-US" sz="4800" dirty="0">
                <a:solidFill>
                  <a:schemeClr val="bg1"/>
                </a:solidFill>
                <a:latin typeface="Times New Roman" panose="02020603050405020304" pitchFamily="18" charset="0"/>
                <a:cs typeface="Times New Roman" panose="02020603050405020304" pitchFamily="18" charset="0"/>
              </a:rPr>
              <a:t>Part 2</a:t>
            </a:r>
          </a:p>
          <a:p>
            <a:pPr algn="ctr"/>
            <a:endParaRPr lang="en-US" sz="1200" dirty="0">
              <a:solidFill>
                <a:schemeClr val="bg1"/>
              </a:solidFill>
              <a:latin typeface="Times New Roman" panose="02020603050405020304" pitchFamily="18" charset="0"/>
              <a:cs typeface="Times New Roman" panose="02020603050405020304" pitchFamily="18" charset="0"/>
            </a:endParaRPr>
          </a:p>
          <a:p>
            <a:pPr algn="ctr"/>
            <a:r>
              <a:rPr lang="en-US" sz="3600" dirty="0">
                <a:solidFill>
                  <a:schemeClr val="bg1"/>
                </a:solidFill>
                <a:latin typeface="Times New Roman" panose="02020603050405020304" pitchFamily="18" charset="0"/>
                <a:cs typeface="Times New Roman" panose="02020603050405020304" pitchFamily="18" charset="0"/>
              </a:rPr>
              <a:t>THE MESSIAH IN THE PROPHETS</a:t>
            </a:r>
          </a:p>
          <a:p>
            <a:pPr algn="ctr"/>
            <a:r>
              <a:rPr lang="zh-CN" altLang="en-US" sz="3600" dirty="0">
                <a:solidFill>
                  <a:schemeClr val="bg1"/>
                </a:solidFill>
                <a:latin typeface="Times New Roman" panose="02020603050405020304" pitchFamily="18" charset="0"/>
                <a:cs typeface="Times New Roman" panose="02020603050405020304" pitchFamily="18" charset="0"/>
              </a:rPr>
              <a:t>先知书中的弥赛亚</a:t>
            </a:r>
            <a:endParaRPr lang="en-US" altLang="zh-CN" sz="3600" dirty="0">
              <a:solidFill>
                <a:schemeClr val="bg1"/>
              </a:solidFill>
              <a:latin typeface="Times New Roman" panose="02020603050405020304" pitchFamily="18" charset="0"/>
              <a:cs typeface="Times New Roman" panose="02020603050405020304" pitchFamily="18" charset="0"/>
            </a:endParaRPr>
          </a:p>
          <a:p>
            <a:pPr algn="ctr"/>
            <a:endParaRPr lang="zh-CN" altLang="en-US" sz="3600" dirty="0">
              <a:solidFill>
                <a:schemeClr val="bg1"/>
              </a:solidFill>
              <a:latin typeface="Times New Roman" panose="02020603050405020304" pitchFamily="18" charset="0"/>
              <a:cs typeface="Times New Roman" panose="02020603050405020304" pitchFamily="18" charset="0"/>
            </a:endParaRPr>
          </a:p>
          <a:p>
            <a:pPr marL="571500" indent="-571500">
              <a:buFont typeface="Arial" panose="020B0604020202020204" pitchFamily="34" charset="0"/>
              <a:buChar char="•"/>
            </a:pPr>
            <a:r>
              <a:rPr lang="en-US" sz="2400" b="1" dirty="0">
                <a:solidFill>
                  <a:schemeClr val="bg1"/>
                </a:solidFill>
                <a:latin typeface="Times New Roman" panose="02020603050405020304" pitchFamily="18" charset="0"/>
                <a:cs typeface="Times New Roman" panose="02020603050405020304" pitchFamily="18" charset="0"/>
              </a:rPr>
              <a:t>Lesson 5 = The Messiah in Isaiah Part 1</a:t>
            </a:r>
          </a:p>
          <a:p>
            <a:r>
              <a:rPr lang="en-US" altLang="zh-CN" sz="2400" b="1" dirty="0">
                <a:solidFill>
                  <a:schemeClr val="bg1"/>
                </a:solidFill>
                <a:latin typeface="Times New Roman" panose="02020603050405020304" pitchFamily="18" charset="0"/>
                <a:cs typeface="Times New Roman" panose="02020603050405020304" pitchFamily="18" charset="0"/>
              </a:rPr>
              <a:t>       </a:t>
            </a:r>
            <a:r>
              <a:rPr lang="zh-CN" altLang="en-US" sz="2400" b="1" dirty="0">
                <a:solidFill>
                  <a:schemeClr val="bg1"/>
                </a:solidFill>
                <a:latin typeface="Times New Roman" panose="02020603050405020304" pitchFamily="18" charset="0"/>
                <a:cs typeface="Times New Roman" panose="02020603050405020304" pitchFamily="18" charset="0"/>
              </a:rPr>
              <a:t>第五课</a:t>
            </a:r>
            <a:r>
              <a:rPr lang="en-US" altLang="zh-CN" sz="2400" b="1" dirty="0">
                <a:solidFill>
                  <a:schemeClr val="bg1"/>
                </a:solidFill>
                <a:latin typeface="Times New Roman" panose="02020603050405020304" pitchFamily="18" charset="0"/>
                <a:cs typeface="Times New Roman" panose="02020603050405020304" pitchFamily="18" charset="0"/>
              </a:rPr>
              <a:t>=</a:t>
            </a:r>
            <a:r>
              <a:rPr lang="zh-CN" altLang="en-US" sz="2400" b="1" dirty="0">
                <a:solidFill>
                  <a:schemeClr val="bg1"/>
                </a:solidFill>
                <a:latin typeface="Times New Roman" panose="02020603050405020304" pitchFamily="18" charset="0"/>
                <a:cs typeface="Times New Roman" panose="02020603050405020304" pitchFamily="18" charset="0"/>
              </a:rPr>
              <a:t>以赛亚书中的弥赛亚 第一部分</a:t>
            </a:r>
          </a:p>
          <a:p>
            <a:pPr marL="571500" indent="-571500">
              <a:buFont typeface="Arial" panose="020B0604020202020204" pitchFamily="34" charset="0"/>
              <a:buChar char="•"/>
            </a:pPr>
            <a:r>
              <a:rPr lang="en-US" sz="2400" dirty="0">
                <a:solidFill>
                  <a:schemeClr val="accent4">
                    <a:lumMod val="40000"/>
                    <a:lumOff val="60000"/>
                  </a:schemeClr>
                </a:solidFill>
                <a:latin typeface="Times New Roman" panose="02020603050405020304" pitchFamily="18" charset="0"/>
                <a:cs typeface="Times New Roman" panose="02020603050405020304" pitchFamily="18" charset="0"/>
              </a:rPr>
              <a:t>Lesson 6 = The Messiah in Isaiah Part 2 </a:t>
            </a:r>
          </a:p>
          <a:p>
            <a:r>
              <a:rPr lang="zh-CN" altLang="en-US" sz="2400" dirty="0">
                <a:solidFill>
                  <a:schemeClr val="accent4">
                    <a:lumMod val="40000"/>
                    <a:lumOff val="60000"/>
                  </a:schemeClr>
                </a:solidFill>
                <a:latin typeface="Times New Roman" panose="02020603050405020304" pitchFamily="18" charset="0"/>
                <a:cs typeface="Times New Roman" panose="02020603050405020304" pitchFamily="18" charset="0"/>
              </a:rPr>
              <a:t>       第六课</a:t>
            </a:r>
            <a:r>
              <a:rPr lang="en-US" altLang="zh-CN" sz="2400" dirty="0">
                <a:solidFill>
                  <a:schemeClr val="accent4">
                    <a:lumMod val="40000"/>
                    <a:lumOff val="60000"/>
                  </a:schemeClr>
                </a:solidFill>
                <a:latin typeface="Times New Roman" panose="02020603050405020304" pitchFamily="18" charset="0"/>
                <a:cs typeface="Times New Roman" panose="02020603050405020304" pitchFamily="18" charset="0"/>
              </a:rPr>
              <a:t>=</a:t>
            </a:r>
            <a:r>
              <a:rPr lang="zh-CN" altLang="en-US" sz="2400" dirty="0">
                <a:solidFill>
                  <a:schemeClr val="accent4">
                    <a:lumMod val="40000"/>
                    <a:lumOff val="60000"/>
                  </a:schemeClr>
                </a:solidFill>
                <a:latin typeface="Times New Roman" panose="02020603050405020304" pitchFamily="18" charset="0"/>
                <a:cs typeface="Times New Roman" panose="02020603050405020304" pitchFamily="18" charset="0"/>
              </a:rPr>
              <a:t>以赛亚书中的弥赛亚 第二部分</a:t>
            </a:r>
          </a:p>
          <a:p>
            <a:pPr marL="571500" indent="-571500">
              <a:buFont typeface="Arial" panose="020B0604020202020204" pitchFamily="34" charset="0"/>
              <a:buChar char="•"/>
            </a:pPr>
            <a:r>
              <a:rPr lang="en-US" sz="2400" dirty="0">
                <a:solidFill>
                  <a:schemeClr val="accent4">
                    <a:lumMod val="40000"/>
                    <a:lumOff val="60000"/>
                  </a:schemeClr>
                </a:solidFill>
                <a:latin typeface="Times New Roman" panose="02020603050405020304" pitchFamily="18" charset="0"/>
                <a:cs typeface="Times New Roman" panose="02020603050405020304" pitchFamily="18" charset="0"/>
              </a:rPr>
              <a:t>Lesson 7 = The Messiah In the Major Prophets</a:t>
            </a:r>
          </a:p>
          <a:p>
            <a:r>
              <a:rPr lang="zh-CN" altLang="en-US" sz="2400" dirty="0">
                <a:solidFill>
                  <a:schemeClr val="accent4">
                    <a:lumMod val="40000"/>
                    <a:lumOff val="60000"/>
                  </a:schemeClr>
                </a:solidFill>
                <a:latin typeface="Times New Roman" panose="02020603050405020304" pitchFamily="18" charset="0"/>
                <a:cs typeface="Times New Roman" panose="02020603050405020304" pitchFamily="18" charset="0"/>
              </a:rPr>
              <a:t>       第七课</a:t>
            </a:r>
            <a:r>
              <a:rPr lang="en-US" altLang="zh-CN" sz="2400" dirty="0">
                <a:solidFill>
                  <a:schemeClr val="accent4">
                    <a:lumMod val="40000"/>
                    <a:lumOff val="60000"/>
                  </a:schemeClr>
                </a:solidFill>
                <a:latin typeface="Times New Roman" panose="02020603050405020304" pitchFamily="18" charset="0"/>
                <a:cs typeface="Times New Roman" panose="02020603050405020304" pitchFamily="18" charset="0"/>
              </a:rPr>
              <a:t>=</a:t>
            </a:r>
            <a:r>
              <a:rPr lang="zh-CN" altLang="en-US" sz="2400" dirty="0">
                <a:solidFill>
                  <a:schemeClr val="accent4">
                    <a:lumMod val="40000"/>
                    <a:lumOff val="60000"/>
                  </a:schemeClr>
                </a:solidFill>
                <a:latin typeface="Times New Roman" panose="02020603050405020304" pitchFamily="18" charset="0"/>
                <a:cs typeface="Times New Roman" panose="02020603050405020304" pitchFamily="18" charset="0"/>
              </a:rPr>
              <a:t>大先知书中的弥赛亚</a:t>
            </a:r>
          </a:p>
          <a:p>
            <a:pPr marL="571500" indent="-571500">
              <a:buFont typeface="Arial" panose="020B0604020202020204" pitchFamily="34" charset="0"/>
              <a:buChar char="•"/>
            </a:pPr>
            <a:r>
              <a:rPr lang="en-US" sz="2400" dirty="0">
                <a:solidFill>
                  <a:schemeClr val="accent4">
                    <a:lumMod val="40000"/>
                    <a:lumOff val="60000"/>
                  </a:schemeClr>
                </a:solidFill>
                <a:latin typeface="Times New Roman" panose="02020603050405020304" pitchFamily="18" charset="0"/>
                <a:cs typeface="Times New Roman" panose="02020603050405020304" pitchFamily="18" charset="0"/>
              </a:rPr>
              <a:t>Lesson 8 = The Messiah in the Minor Prophets</a:t>
            </a:r>
          </a:p>
          <a:p>
            <a:r>
              <a:rPr lang="zh-CN" altLang="en-US" sz="2400" dirty="0">
                <a:solidFill>
                  <a:schemeClr val="accent4">
                    <a:lumMod val="40000"/>
                    <a:lumOff val="60000"/>
                  </a:schemeClr>
                </a:solidFill>
                <a:latin typeface="Times New Roman" panose="02020603050405020304" pitchFamily="18" charset="0"/>
                <a:cs typeface="Times New Roman" panose="02020603050405020304" pitchFamily="18" charset="0"/>
              </a:rPr>
              <a:t>       第八课</a:t>
            </a:r>
            <a:r>
              <a:rPr lang="en-US" altLang="zh-CN" sz="2400" dirty="0">
                <a:solidFill>
                  <a:schemeClr val="accent4">
                    <a:lumMod val="40000"/>
                    <a:lumOff val="60000"/>
                  </a:schemeClr>
                </a:solidFill>
                <a:latin typeface="Times New Roman" panose="02020603050405020304" pitchFamily="18" charset="0"/>
                <a:cs typeface="Times New Roman" panose="02020603050405020304" pitchFamily="18" charset="0"/>
              </a:rPr>
              <a:t>=</a:t>
            </a:r>
            <a:r>
              <a:rPr lang="zh-CN" altLang="en-US" sz="2400" dirty="0">
                <a:solidFill>
                  <a:schemeClr val="accent4">
                    <a:lumMod val="40000"/>
                    <a:lumOff val="60000"/>
                  </a:schemeClr>
                </a:solidFill>
                <a:latin typeface="Times New Roman" panose="02020603050405020304" pitchFamily="18" charset="0"/>
                <a:cs typeface="Times New Roman" panose="02020603050405020304" pitchFamily="18" charset="0"/>
              </a:rPr>
              <a:t>小先知书中的弥赛亚</a:t>
            </a:r>
          </a:p>
          <a:p>
            <a:pPr marL="571500" indent="-571500">
              <a:buFont typeface="Arial" panose="020B0604020202020204" pitchFamily="34" charset="0"/>
              <a:buChar char="•"/>
            </a:pPr>
            <a:endParaRPr lang="en-US" sz="2400"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9557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63E21D6B-9790-8B4E-8407-7C7323F622D8}"/>
              </a:ext>
            </a:extLst>
          </p:cNvPr>
          <p:cNvSpPr txBox="1"/>
          <p:nvPr/>
        </p:nvSpPr>
        <p:spPr>
          <a:xfrm>
            <a:off x="783021" y="1624494"/>
            <a:ext cx="10625957" cy="3877985"/>
          </a:xfrm>
          <a:prstGeom prst="rect">
            <a:avLst/>
          </a:prstGeom>
          <a:noFill/>
          <a:effectLst>
            <a:outerShdw blurRad="50800" dist="38100" dir="2700000" algn="tl" rotWithShape="0">
              <a:prstClr val="black">
                <a:alpha val="92000"/>
              </a:prstClr>
            </a:outerShdw>
          </a:effectLst>
        </p:spPr>
        <p:txBody>
          <a:bodyPr wrap="square" rtlCol="0">
            <a:spAutoFit/>
          </a:bodyPr>
          <a:lstStyle/>
          <a:p>
            <a:pPr algn="ctr"/>
            <a:r>
              <a:rPr lang="en-US" sz="6600" dirty="0">
                <a:solidFill>
                  <a:schemeClr val="accent4">
                    <a:lumMod val="40000"/>
                    <a:lumOff val="60000"/>
                  </a:schemeClr>
                </a:solidFill>
                <a:latin typeface="Times New Roman" panose="02020603050405020304" pitchFamily="18" charset="0"/>
                <a:cs typeface="Times New Roman" panose="02020603050405020304" pitchFamily="18" charset="0"/>
              </a:rPr>
              <a:t>LIGHT FOR THE GENTILES</a:t>
            </a:r>
          </a:p>
          <a:p>
            <a:pPr algn="ctr"/>
            <a:r>
              <a:rPr lang="zh-CN" altLang="en-US" sz="6600" dirty="0">
                <a:solidFill>
                  <a:schemeClr val="accent4">
                    <a:lumMod val="40000"/>
                    <a:lumOff val="60000"/>
                  </a:schemeClr>
                </a:solidFill>
                <a:latin typeface="Times New Roman" panose="02020603050405020304" pitchFamily="18" charset="0"/>
                <a:cs typeface="Times New Roman" panose="02020603050405020304" pitchFamily="18" charset="0"/>
              </a:rPr>
              <a:t>外邦人的光</a:t>
            </a:r>
            <a:endParaRPr lang="en-US" sz="6600" dirty="0">
              <a:solidFill>
                <a:schemeClr val="accent4">
                  <a:lumMod val="40000"/>
                  <a:lumOff val="60000"/>
                </a:schemeClr>
              </a:solidFill>
              <a:latin typeface="Times New Roman" panose="02020603050405020304" pitchFamily="18" charset="0"/>
              <a:cs typeface="Times New Roman" panose="02020603050405020304" pitchFamily="18" charset="0"/>
            </a:endParaRPr>
          </a:p>
          <a:p>
            <a:pPr algn="ctr"/>
            <a:endParaRPr lang="en-US" dirty="0">
              <a:solidFill>
                <a:schemeClr val="bg1"/>
              </a:solidFill>
              <a:latin typeface="Times New Roman" panose="02020603050405020304" pitchFamily="18" charset="0"/>
              <a:cs typeface="Times New Roman" panose="02020603050405020304" pitchFamily="18" charset="0"/>
            </a:endParaRPr>
          </a:p>
          <a:p>
            <a:pPr algn="ctr"/>
            <a:r>
              <a:rPr lang="en-US" sz="4800" dirty="0">
                <a:solidFill>
                  <a:schemeClr val="bg1"/>
                </a:solidFill>
                <a:latin typeface="Times New Roman" panose="02020603050405020304" pitchFamily="18" charset="0"/>
                <a:cs typeface="Times New Roman" panose="02020603050405020304" pitchFamily="18" charset="0"/>
              </a:rPr>
              <a:t>Isaiah 9:1-7</a:t>
            </a:r>
          </a:p>
          <a:p>
            <a:pPr algn="ctr"/>
            <a:r>
              <a:rPr lang="zh-CN" altLang="en-US" sz="4800" dirty="0">
                <a:solidFill>
                  <a:schemeClr val="bg1"/>
                </a:solidFill>
                <a:latin typeface="Times New Roman" panose="02020603050405020304" pitchFamily="18" charset="0"/>
                <a:cs typeface="Times New Roman" panose="02020603050405020304" pitchFamily="18" charset="0"/>
              </a:rPr>
              <a:t>赛</a:t>
            </a:r>
            <a:r>
              <a:rPr lang="en-US" altLang="zh-CN" sz="4800" dirty="0">
                <a:solidFill>
                  <a:schemeClr val="bg1"/>
                </a:solidFill>
                <a:latin typeface="Times New Roman" panose="02020603050405020304" pitchFamily="18" charset="0"/>
                <a:cs typeface="Times New Roman" panose="02020603050405020304" pitchFamily="18" charset="0"/>
              </a:rPr>
              <a:t>9:1-7</a:t>
            </a:r>
            <a:endParaRPr lang="en-US" sz="4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8103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7E85D0-9C3F-214F-B83A-7FF2F857F1F4}"/>
              </a:ext>
            </a:extLst>
          </p:cNvPr>
          <p:cNvSpPr/>
          <p:nvPr/>
        </p:nvSpPr>
        <p:spPr>
          <a:xfrm>
            <a:off x="495300" y="435322"/>
            <a:ext cx="11201400" cy="6001643"/>
          </a:xfrm>
          <a:prstGeom prst="rect">
            <a:avLst/>
          </a:prstGeom>
        </p:spPr>
        <p:txBody>
          <a:bodyPr wrap="square">
            <a:spAutoFit/>
          </a:bodyPr>
          <a:lstStyle/>
          <a:p>
            <a:r>
              <a:rPr lang="en-US" sz="2400" b="1" dirty="0">
                <a:latin typeface="Times New Roman" panose="02020603050405020304" pitchFamily="18" charset="0"/>
                <a:ea typeface="Times New Roman" panose="02020603050405020304" pitchFamily="18" charset="0"/>
              </a:rPr>
              <a:t>Isaiah 9:1-4</a:t>
            </a:r>
          </a:p>
          <a:p>
            <a:r>
              <a:rPr lang="en-US" sz="2400" dirty="0">
                <a:latin typeface="Times New Roman" panose="02020603050405020304" pitchFamily="18" charset="0"/>
                <a:ea typeface="Times New Roman" panose="02020603050405020304" pitchFamily="18" charset="0"/>
              </a:rPr>
              <a:t>“Nevertheless, there will be no more gloom for those who were in distress. In the past he humbled the land of Zebulun and the land of Naphtali, but in the future he will honor Galilee of the Gentiles, by the way of the sea, along the Jordan— </a:t>
            </a:r>
            <a:r>
              <a:rPr lang="en-US" sz="2400" baseline="30000" dirty="0">
                <a:latin typeface="Times New Roman" panose="02020603050405020304" pitchFamily="18" charset="0"/>
                <a:ea typeface="Times New Roman" panose="02020603050405020304" pitchFamily="18" charset="0"/>
              </a:rPr>
              <a:t>2</a:t>
            </a:r>
            <a:r>
              <a:rPr lang="en-US" sz="2400" dirty="0">
                <a:latin typeface="Times New Roman" panose="02020603050405020304" pitchFamily="18" charset="0"/>
                <a:ea typeface="Times New Roman" panose="02020603050405020304" pitchFamily="18" charset="0"/>
              </a:rPr>
              <a:t> The people walking in darkness have seen a great light; on those living in the land of the shadow of death a light has dawned.</a:t>
            </a:r>
            <a:r>
              <a:rPr lang="en-US" sz="2400" baseline="30000" dirty="0">
                <a:latin typeface="Times New Roman" panose="02020603050405020304" pitchFamily="18" charset="0"/>
                <a:ea typeface="Times New Roman" panose="02020603050405020304" pitchFamily="18" charset="0"/>
              </a:rPr>
              <a:t> 3 </a:t>
            </a:r>
            <a:r>
              <a:rPr lang="en-US" sz="2400" dirty="0">
                <a:latin typeface="Times New Roman" panose="02020603050405020304" pitchFamily="18" charset="0"/>
                <a:ea typeface="Times New Roman" panose="02020603050405020304" pitchFamily="18" charset="0"/>
              </a:rPr>
              <a:t>You have enlarged the nation and increased their joy; they rejoice before you as people rejoice at the harvest, as men rejoice when dividing the plunder. </a:t>
            </a:r>
            <a:r>
              <a:rPr lang="en-US" sz="2400" baseline="30000" dirty="0">
                <a:latin typeface="Times New Roman" panose="02020603050405020304" pitchFamily="18" charset="0"/>
                <a:ea typeface="Times New Roman" panose="02020603050405020304" pitchFamily="18" charset="0"/>
              </a:rPr>
              <a:t>4 </a:t>
            </a:r>
            <a:r>
              <a:rPr lang="en-US" sz="2400" dirty="0">
                <a:latin typeface="Times New Roman" panose="02020603050405020304" pitchFamily="18" charset="0"/>
                <a:ea typeface="Times New Roman" panose="02020603050405020304" pitchFamily="18" charset="0"/>
              </a:rPr>
              <a:t>For as in the day of Midian’s defeat, you have shattered the yoke that burdens them, the bar across their shoulders, the rod of their oppressor.</a:t>
            </a:r>
          </a:p>
          <a:p>
            <a:r>
              <a:rPr lang="zh-CN" altLang="en-US" sz="2400" dirty="0">
                <a:latin typeface="Times New Roman" panose="02020603050405020304" pitchFamily="18" charset="0"/>
              </a:rPr>
              <a:t>赛</a:t>
            </a:r>
            <a:r>
              <a:rPr lang="en-US" altLang="zh-CN" sz="2400" dirty="0">
                <a:latin typeface="Times New Roman" panose="02020603050405020304" pitchFamily="18" charset="0"/>
              </a:rPr>
              <a:t>9:1-4</a:t>
            </a:r>
          </a:p>
          <a:p>
            <a:r>
              <a:rPr lang="zh-CN" altLang="en-US" sz="2400" dirty="0">
                <a:latin typeface="Times New Roman" panose="02020603050405020304" pitchFamily="18" charset="0"/>
              </a:rPr>
              <a:t>“</a:t>
            </a:r>
            <a:r>
              <a:rPr lang="en-US" altLang="zh-CN" sz="2400" dirty="0">
                <a:latin typeface="Times New Roman" panose="02020603050405020304" pitchFamily="18" charset="0"/>
              </a:rPr>
              <a:t>1 </a:t>
            </a:r>
            <a:r>
              <a:rPr lang="zh-CN" altLang="en-US" sz="2400" dirty="0">
                <a:latin typeface="Times New Roman" panose="02020603050405020304" pitchFamily="18" charset="0"/>
              </a:rPr>
              <a:t>但那受过痛苦的，必不再见幽暗。从前神使西布伦地，和拿弗他利地被藐视。末后却使这沿海的路，约旦河外，外邦人的加利利地，得着荣耀。</a:t>
            </a:r>
            <a:r>
              <a:rPr lang="en-US" altLang="zh-CN" sz="2400" dirty="0">
                <a:latin typeface="Times New Roman" panose="02020603050405020304" pitchFamily="18" charset="0"/>
              </a:rPr>
              <a:t>2 </a:t>
            </a:r>
            <a:r>
              <a:rPr lang="zh-CN" altLang="en-US" sz="2400" dirty="0">
                <a:latin typeface="Times New Roman" panose="02020603050405020304" pitchFamily="18" charset="0"/>
              </a:rPr>
              <a:t>在黑暗中行走的百姓，看见了大光。住在死荫之地的人，有光照耀他们。</a:t>
            </a:r>
            <a:r>
              <a:rPr lang="en-US" altLang="zh-CN" sz="2400" dirty="0">
                <a:latin typeface="Times New Roman" panose="02020603050405020304" pitchFamily="18" charset="0"/>
              </a:rPr>
              <a:t>3 </a:t>
            </a:r>
            <a:r>
              <a:rPr lang="zh-CN" altLang="en-US" sz="2400" dirty="0">
                <a:latin typeface="Times New Roman" panose="02020603050405020304" pitchFamily="18" charset="0"/>
              </a:rPr>
              <a:t>你使这国民繁多，加增他们的喜乐。他们在你面前欢喜，好像收割的欢喜，像人分掳物那样的快乐。</a:t>
            </a:r>
            <a:r>
              <a:rPr lang="en-US" altLang="zh-CN" sz="2400" dirty="0">
                <a:latin typeface="Times New Roman" panose="02020603050405020304" pitchFamily="18" charset="0"/>
              </a:rPr>
              <a:t>4 </a:t>
            </a:r>
            <a:r>
              <a:rPr lang="zh-CN" altLang="en-US" sz="2400" dirty="0">
                <a:latin typeface="Times New Roman" panose="02020603050405020304" pitchFamily="18" charset="0"/>
              </a:rPr>
              <a:t>因为他们所负的重轭，和肩头上的杖，并欺压他们人的棍，你都已经折断，好像在米甸的日子一样。</a:t>
            </a:r>
          </a:p>
        </p:txBody>
      </p:sp>
      <p:sp>
        <p:nvSpPr>
          <p:cNvPr id="3" name="Rectangle 2">
            <a:extLst>
              <a:ext uri="{FF2B5EF4-FFF2-40B4-BE49-F238E27FC236}">
                <a16:creationId xmlns:a16="http://schemas.microsoft.com/office/drawing/2014/main" id="{2FB56441-4B1D-BA40-9ABA-9FA4D6CCE6C7}"/>
              </a:ext>
            </a:extLst>
          </p:cNvPr>
          <p:cNvSpPr/>
          <p:nvPr/>
        </p:nvSpPr>
        <p:spPr>
          <a:xfrm>
            <a:off x="282222" y="171450"/>
            <a:ext cx="11650134" cy="6529388"/>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58512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7E85D0-9C3F-214F-B83A-7FF2F857F1F4}"/>
              </a:ext>
            </a:extLst>
          </p:cNvPr>
          <p:cNvSpPr/>
          <p:nvPr/>
        </p:nvSpPr>
        <p:spPr>
          <a:xfrm>
            <a:off x="506589" y="433536"/>
            <a:ext cx="11201400" cy="5632311"/>
          </a:xfrm>
          <a:prstGeom prst="rect">
            <a:avLst/>
          </a:prstGeom>
        </p:spPr>
        <p:txBody>
          <a:bodyPr wrap="square">
            <a:spAutoFit/>
          </a:bodyPr>
          <a:lstStyle/>
          <a:p>
            <a:r>
              <a:rPr lang="en-US" sz="2400" b="1" dirty="0">
                <a:latin typeface="Times New Roman" panose="02020603050405020304" pitchFamily="18" charset="0"/>
                <a:ea typeface="Times New Roman" panose="02020603050405020304" pitchFamily="18" charset="0"/>
              </a:rPr>
              <a:t>Isaiah 9:5-7</a:t>
            </a:r>
          </a:p>
          <a:p>
            <a:r>
              <a:rPr lang="en-US" sz="2400" baseline="30000" dirty="0">
                <a:latin typeface="Times New Roman" panose="02020603050405020304" pitchFamily="18" charset="0"/>
                <a:ea typeface="Times New Roman" panose="02020603050405020304" pitchFamily="18" charset="0"/>
              </a:rPr>
              <a:t>5</a:t>
            </a:r>
            <a:r>
              <a:rPr lang="en-US" sz="2400" dirty="0">
                <a:latin typeface="Times New Roman" panose="02020603050405020304" pitchFamily="18" charset="0"/>
                <a:ea typeface="Times New Roman" panose="02020603050405020304" pitchFamily="18" charset="0"/>
              </a:rPr>
              <a:t> Every warrior’s boot used in battle and every garment rolled in blood will be destined for burning, will be fuel for the fire. </a:t>
            </a:r>
            <a:r>
              <a:rPr lang="en-US" sz="2400" baseline="30000" dirty="0">
                <a:latin typeface="Times New Roman" panose="02020603050405020304" pitchFamily="18" charset="0"/>
                <a:ea typeface="Times New Roman" panose="02020603050405020304" pitchFamily="18" charset="0"/>
              </a:rPr>
              <a:t>6</a:t>
            </a:r>
            <a:r>
              <a:rPr lang="en-US" sz="2400" dirty="0">
                <a:latin typeface="Times New Roman" panose="02020603050405020304" pitchFamily="18" charset="0"/>
                <a:ea typeface="Times New Roman" panose="02020603050405020304" pitchFamily="18" charset="0"/>
              </a:rPr>
              <a:t> For to us a child is born, to us a son is given, and the government will be on his shoulders. And he will be called Wonderful Counselor, Mighty God, Everlasting Father, Prince of Peace.</a:t>
            </a:r>
            <a:r>
              <a:rPr lang="en-US" sz="2400" baseline="30000" dirty="0">
                <a:latin typeface="Times New Roman" panose="02020603050405020304" pitchFamily="18" charset="0"/>
                <a:ea typeface="Times New Roman" panose="02020603050405020304" pitchFamily="18" charset="0"/>
              </a:rPr>
              <a:t> 7 </a:t>
            </a:r>
            <a:r>
              <a:rPr lang="en-US" sz="2400" dirty="0">
                <a:latin typeface="Times New Roman" panose="02020603050405020304" pitchFamily="18" charset="0"/>
                <a:ea typeface="Times New Roman" panose="02020603050405020304" pitchFamily="18" charset="0"/>
              </a:rPr>
              <a:t>Of the increase of his government and peace there will be no end. He will reign on David’s throne and over his kingdom, establishing and upholding it with justice and righteousness from that time on and forever. The zeal of the LORD Almighty will accomplish this.”</a:t>
            </a:r>
          </a:p>
          <a:p>
            <a:r>
              <a:rPr lang="zh-CN" altLang="en-US" sz="2400" dirty="0">
                <a:latin typeface="Times New Roman" panose="02020603050405020304" pitchFamily="18" charset="0"/>
                <a:ea typeface="Times New Roman" panose="02020603050405020304" pitchFamily="18" charset="0"/>
              </a:rPr>
              <a:t>赛</a:t>
            </a:r>
            <a:r>
              <a:rPr lang="en-US" altLang="zh-CN" sz="2400" dirty="0">
                <a:latin typeface="Times New Roman" panose="02020603050405020304" pitchFamily="18" charset="0"/>
                <a:ea typeface="Times New Roman" panose="02020603050405020304" pitchFamily="18" charset="0"/>
              </a:rPr>
              <a:t>9:5-7</a:t>
            </a:r>
            <a:endParaRPr lang="en-US" sz="2400" dirty="0">
              <a:latin typeface="Times New Roman" panose="02020603050405020304" pitchFamily="18" charset="0"/>
              <a:ea typeface="Times New Roman" panose="02020603050405020304" pitchFamily="18" charset="0"/>
            </a:endParaRPr>
          </a:p>
          <a:p>
            <a:r>
              <a:rPr lang="en-US" altLang="zh-CN" sz="2400" dirty="0">
                <a:latin typeface="Times New Roman" panose="02020603050405020304" pitchFamily="18" charset="0"/>
                <a:ea typeface="Times New Roman" panose="02020603050405020304" pitchFamily="18" charset="0"/>
              </a:rPr>
              <a:t>5 </a:t>
            </a:r>
            <a:r>
              <a:rPr lang="zh-CN" altLang="en-US" sz="2400" dirty="0">
                <a:latin typeface="Times New Roman" panose="02020603050405020304" pitchFamily="18" charset="0"/>
                <a:ea typeface="Times New Roman" panose="02020603050405020304" pitchFamily="18" charset="0"/>
              </a:rPr>
              <a:t>战士在乱杀之间所穿戴的盔甲，并那滚在血中的衣服，都必作为可烧的，当作火柴。</a:t>
            </a:r>
            <a:r>
              <a:rPr lang="en-US" altLang="zh-CN" sz="2400" dirty="0">
                <a:latin typeface="Times New Roman" panose="02020603050405020304" pitchFamily="18" charset="0"/>
                <a:ea typeface="Times New Roman" panose="02020603050405020304" pitchFamily="18" charset="0"/>
              </a:rPr>
              <a:t>6 </a:t>
            </a:r>
            <a:r>
              <a:rPr lang="zh-CN" altLang="en-US" sz="2400" dirty="0">
                <a:latin typeface="Times New Roman" panose="02020603050405020304" pitchFamily="18" charset="0"/>
                <a:ea typeface="Times New Roman" panose="02020603050405020304" pitchFamily="18" charset="0"/>
              </a:rPr>
              <a:t>因有一婴孩为我们而生，有一子赐给我们。政权必担在他的肩头上。他名称为奇妙，策士，全能的神，永在的父，和平的君。</a:t>
            </a:r>
            <a:r>
              <a:rPr lang="en-US" altLang="zh-CN" sz="2400" dirty="0">
                <a:latin typeface="Times New Roman" panose="02020603050405020304" pitchFamily="18" charset="0"/>
                <a:ea typeface="Times New Roman" panose="02020603050405020304" pitchFamily="18" charset="0"/>
              </a:rPr>
              <a:t>7 </a:t>
            </a:r>
            <a:r>
              <a:rPr lang="zh-CN" altLang="en-US" sz="2400" dirty="0">
                <a:latin typeface="Times New Roman" panose="02020603050405020304" pitchFamily="18" charset="0"/>
                <a:ea typeface="Times New Roman" panose="02020603050405020304" pitchFamily="18" charset="0"/>
              </a:rPr>
              <a:t>他的政权与平安必加增无穷。他必在大卫的宝座上，治理他的国，以公平公义使国坚定稳固，从今直到永远。万军之耶和华的热心，必成就这事。”</a:t>
            </a:r>
            <a:endParaRPr lang="en-US" sz="2400" dirty="0">
              <a:latin typeface="Times New Roman" panose="02020603050405020304" pitchFamily="18" charset="0"/>
              <a:ea typeface="Times New Roman" panose="02020603050405020304" pitchFamily="18" charset="0"/>
            </a:endParaRPr>
          </a:p>
          <a:p>
            <a:endParaRPr lang="en-US" sz="2400" dirty="0"/>
          </a:p>
        </p:txBody>
      </p:sp>
      <p:sp>
        <p:nvSpPr>
          <p:cNvPr id="3" name="Rectangle 2">
            <a:extLst>
              <a:ext uri="{FF2B5EF4-FFF2-40B4-BE49-F238E27FC236}">
                <a16:creationId xmlns:a16="http://schemas.microsoft.com/office/drawing/2014/main" id="{2FB56441-4B1D-BA40-9ABA-9FA4D6CCE6C7}"/>
              </a:ext>
            </a:extLst>
          </p:cNvPr>
          <p:cNvSpPr/>
          <p:nvPr/>
        </p:nvSpPr>
        <p:spPr>
          <a:xfrm>
            <a:off x="282222" y="171450"/>
            <a:ext cx="11650134" cy="6529388"/>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11236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468" b="9941"/>
          <a:stretch/>
        </p:blipFill>
        <p:spPr>
          <a:xfrm>
            <a:off x="2403757" y="1"/>
            <a:ext cx="7827746" cy="6858000"/>
          </a:xfrm>
          <a:prstGeom prst="rect">
            <a:avLst/>
          </a:prstGeom>
          <a:effectLst>
            <a:softEdge rad="635000"/>
          </a:effectLst>
        </p:spPr>
      </p:pic>
      <p:sp>
        <p:nvSpPr>
          <p:cNvPr id="3" name="Rectangle 2">
            <a:extLst>
              <a:ext uri="{FF2B5EF4-FFF2-40B4-BE49-F238E27FC236}">
                <a16:creationId xmlns:a16="http://schemas.microsoft.com/office/drawing/2014/main" id="{2FB56441-4B1D-BA40-9ABA-9FA4D6CCE6C7}"/>
              </a:ext>
            </a:extLst>
          </p:cNvPr>
          <p:cNvSpPr/>
          <p:nvPr/>
        </p:nvSpPr>
        <p:spPr>
          <a:xfrm>
            <a:off x="282222" y="314069"/>
            <a:ext cx="11650134" cy="6229862"/>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274C6FEE-3B0F-C54F-BE5D-10CB08166CDE}"/>
              </a:ext>
            </a:extLst>
          </p:cNvPr>
          <p:cNvSpPr/>
          <p:nvPr/>
        </p:nvSpPr>
        <p:spPr>
          <a:xfrm>
            <a:off x="5237019" y="449846"/>
            <a:ext cx="2493818" cy="25146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b="1" dirty="0">
                <a:solidFill>
                  <a:srgbClr val="FF0000"/>
                </a:solidFill>
              </a:rPr>
              <a:t>拿弗他利</a:t>
            </a:r>
            <a:endParaRPr lang="en-US" altLang="zh-CN" sz="2000" b="1" dirty="0">
              <a:solidFill>
                <a:srgbClr val="FF0000"/>
              </a:solidFill>
            </a:endParaRPr>
          </a:p>
          <a:p>
            <a:endParaRPr lang="en-US" altLang="zh-CN" sz="2000" b="1" dirty="0">
              <a:solidFill>
                <a:schemeClr val="tx1"/>
              </a:solidFill>
            </a:endParaRPr>
          </a:p>
          <a:p>
            <a:endParaRPr lang="en-US" altLang="zh-CN" sz="2000" b="1" dirty="0">
              <a:solidFill>
                <a:schemeClr val="tx1"/>
              </a:solidFill>
            </a:endParaRPr>
          </a:p>
          <a:p>
            <a:endParaRPr lang="en-US" altLang="zh-CN" sz="2000" b="1" dirty="0">
              <a:solidFill>
                <a:schemeClr val="tx1"/>
              </a:solidFill>
            </a:endParaRPr>
          </a:p>
          <a:p>
            <a:r>
              <a:rPr lang="zh-CN" altLang="en-US" sz="2000" b="1" dirty="0">
                <a:solidFill>
                  <a:srgbClr val="FF0000"/>
                </a:solidFill>
              </a:rPr>
              <a:t>              西布伦</a:t>
            </a:r>
            <a:endParaRPr lang="en-US" sz="2000" b="1" dirty="0">
              <a:solidFill>
                <a:srgbClr val="FF0000"/>
              </a:solidFill>
            </a:endParaRPr>
          </a:p>
        </p:txBody>
      </p:sp>
    </p:spTree>
    <p:extLst>
      <p:ext uri="{BB962C8B-B14F-4D97-AF65-F5344CB8AC3E}">
        <p14:creationId xmlns:p14="http://schemas.microsoft.com/office/powerpoint/2010/main" val="41957131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7E85D0-9C3F-214F-B83A-7FF2F857F1F4}"/>
              </a:ext>
            </a:extLst>
          </p:cNvPr>
          <p:cNvSpPr/>
          <p:nvPr/>
        </p:nvSpPr>
        <p:spPr>
          <a:xfrm>
            <a:off x="495300" y="250656"/>
            <a:ext cx="11201400" cy="6063198"/>
          </a:xfrm>
          <a:prstGeom prst="rect">
            <a:avLst/>
          </a:prstGeom>
        </p:spPr>
        <p:txBody>
          <a:bodyPr wrap="square">
            <a:spAutoFit/>
          </a:bodyPr>
          <a:lstStyle/>
          <a:p>
            <a:r>
              <a:rPr lang="en-US" sz="2800" b="1" dirty="0">
                <a:latin typeface="Times New Roman" panose="02020603050405020304" pitchFamily="18" charset="0"/>
                <a:ea typeface="Times New Roman" panose="02020603050405020304" pitchFamily="18" charset="0"/>
              </a:rPr>
              <a:t>Isaiah 9:1-6</a:t>
            </a:r>
          </a:p>
          <a:p>
            <a:r>
              <a:rPr lang="en-US" sz="2000" dirty="0">
                <a:solidFill>
                  <a:schemeClr val="tx1">
                    <a:lumMod val="50000"/>
                    <a:lumOff val="50000"/>
                  </a:schemeClr>
                </a:solidFill>
                <a:latin typeface="Times New Roman" panose="02020603050405020304" pitchFamily="18" charset="0"/>
                <a:ea typeface="Times New Roman" panose="02020603050405020304" pitchFamily="18" charset="0"/>
              </a:rPr>
              <a:t>“Nevertheless, there will be no more gloom for those who were in distress. In the past he humbled the land of Zebulun and the land of Naphtali, but in the future he will honor Galilee of the Gentiles, by the way of the sea, along the Jordan— </a:t>
            </a:r>
            <a:r>
              <a:rPr lang="en-US" sz="2000" baseline="30000" dirty="0">
                <a:solidFill>
                  <a:schemeClr val="tx1">
                    <a:lumMod val="50000"/>
                    <a:lumOff val="50000"/>
                  </a:schemeClr>
                </a:solidFill>
                <a:latin typeface="Times New Roman" panose="02020603050405020304" pitchFamily="18" charset="0"/>
                <a:ea typeface="Times New Roman" panose="02020603050405020304" pitchFamily="18" charset="0"/>
              </a:rPr>
              <a:t>2</a:t>
            </a:r>
            <a:r>
              <a:rPr lang="en-US" sz="2000" dirty="0">
                <a:solidFill>
                  <a:schemeClr val="tx1">
                    <a:lumMod val="50000"/>
                    <a:lumOff val="50000"/>
                  </a:schemeClr>
                </a:solidFill>
                <a:latin typeface="Times New Roman" panose="02020603050405020304" pitchFamily="18" charset="0"/>
                <a:ea typeface="Times New Roman" panose="02020603050405020304" pitchFamily="18" charset="0"/>
              </a:rPr>
              <a:t> The people walking in darkness have seen a great light; on those living in the land of the shadow of death a light has dawned.</a:t>
            </a:r>
            <a:r>
              <a:rPr lang="en-US" sz="2000" baseline="30000" dirty="0">
                <a:solidFill>
                  <a:schemeClr val="tx1">
                    <a:lumMod val="50000"/>
                    <a:lumOff val="50000"/>
                  </a:schemeClr>
                </a:solidFill>
                <a:latin typeface="Times New Roman" panose="02020603050405020304" pitchFamily="18" charset="0"/>
                <a:ea typeface="Times New Roman" panose="02020603050405020304" pitchFamily="18" charset="0"/>
              </a:rPr>
              <a:t> 3 </a:t>
            </a:r>
            <a:r>
              <a:rPr lang="en-US" sz="2000" dirty="0">
                <a:solidFill>
                  <a:schemeClr val="tx1">
                    <a:lumMod val="50000"/>
                    <a:lumOff val="50000"/>
                  </a:schemeClr>
                </a:solidFill>
                <a:latin typeface="Times New Roman" panose="02020603050405020304" pitchFamily="18" charset="0"/>
                <a:ea typeface="Times New Roman" panose="02020603050405020304" pitchFamily="18" charset="0"/>
              </a:rPr>
              <a:t>You have enlarged the nation and increased their joy; they rejoice before you as people rejoice at the harvest, as men rejoice when dividing the plunder. </a:t>
            </a:r>
            <a:r>
              <a:rPr lang="en-US" sz="2000" baseline="30000" dirty="0">
                <a:solidFill>
                  <a:schemeClr val="tx1">
                    <a:lumMod val="50000"/>
                    <a:lumOff val="50000"/>
                  </a:schemeClr>
                </a:solidFill>
                <a:latin typeface="Times New Roman" panose="02020603050405020304" pitchFamily="18" charset="0"/>
                <a:ea typeface="Times New Roman" panose="02020603050405020304" pitchFamily="18" charset="0"/>
              </a:rPr>
              <a:t>4 </a:t>
            </a:r>
            <a:r>
              <a:rPr lang="en-US" sz="2000" dirty="0">
                <a:solidFill>
                  <a:schemeClr val="tx1">
                    <a:lumMod val="50000"/>
                    <a:lumOff val="50000"/>
                  </a:schemeClr>
                </a:solidFill>
                <a:latin typeface="Times New Roman" panose="02020603050405020304" pitchFamily="18" charset="0"/>
                <a:ea typeface="Times New Roman" panose="02020603050405020304" pitchFamily="18" charset="0"/>
              </a:rPr>
              <a:t>For as in the day of Midian’s defeat, </a:t>
            </a:r>
            <a:r>
              <a:rPr lang="en-US" sz="2000" dirty="0">
                <a:highlight>
                  <a:srgbClr val="FFFF00"/>
                </a:highlight>
                <a:latin typeface="Times New Roman" panose="02020603050405020304" pitchFamily="18" charset="0"/>
                <a:ea typeface="Times New Roman" panose="02020603050405020304" pitchFamily="18" charset="0"/>
              </a:rPr>
              <a:t>you have shattered the yoke that burdens them, the bar across their shoulders, the rod of their oppressor</a:t>
            </a:r>
            <a:r>
              <a:rPr lang="en-US" sz="2000" dirty="0">
                <a:latin typeface="Times New Roman" panose="02020603050405020304" pitchFamily="18" charset="0"/>
                <a:ea typeface="Times New Roman" panose="02020603050405020304" pitchFamily="18" charset="0"/>
              </a:rPr>
              <a:t>. </a:t>
            </a:r>
            <a:r>
              <a:rPr lang="en-US" sz="2000" baseline="30000" dirty="0">
                <a:solidFill>
                  <a:schemeClr val="tx1">
                    <a:lumMod val="50000"/>
                    <a:lumOff val="50000"/>
                  </a:schemeClr>
                </a:solidFill>
                <a:latin typeface="Times New Roman" panose="02020603050405020304" pitchFamily="18" charset="0"/>
                <a:ea typeface="Times New Roman" panose="02020603050405020304" pitchFamily="18" charset="0"/>
              </a:rPr>
              <a:t>5</a:t>
            </a:r>
            <a:r>
              <a:rPr lang="en-US" sz="2000" dirty="0">
                <a:solidFill>
                  <a:schemeClr val="tx1">
                    <a:lumMod val="50000"/>
                    <a:lumOff val="50000"/>
                  </a:schemeClr>
                </a:solidFill>
                <a:latin typeface="Times New Roman" panose="02020603050405020304" pitchFamily="18" charset="0"/>
                <a:ea typeface="Times New Roman" panose="02020603050405020304" pitchFamily="18" charset="0"/>
              </a:rPr>
              <a:t> Every warrior’s</a:t>
            </a:r>
            <a:r>
              <a:rPr lang="en-US" sz="2000" dirty="0">
                <a:latin typeface="Times New Roman" panose="02020603050405020304" pitchFamily="18" charset="0"/>
                <a:ea typeface="Times New Roman" panose="02020603050405020304" pitchFamily="18" charset="0"/>
              </a:rPr>
              <a:t> </a:t>
            </a:r>
            <a:r>
              <a:rPr lang="en-US" sz="2000" dirty="0">
                <a:highlight>
                  <a:srgbClr val="FFFF00"/>
                </a:highlight>
                <a:latin typeface="Times New Roman" panose="02020603050405020304" pitchFamily="18" charset="0"/>
                <a:ea typeface="Times New Roman" panose="02020603050405020304" pitchFamily="18" charset="0"/>
              </a:rPr>
              <a:t>boot used in battle and every garment rolled in blood will be destined for burning</a:t>
            </a:r>
            <a:r>
              <a:rPr lang="en-US" sz="2000" dirty="0">
                <a:latin typeface="Times New Roman" panose="02020603050405020304" pitchFamily="18" charset="0"/>
                <a:ea typeface="Times New Roman" panose="02020603050405020304" pitchFamily="18" charset="0"/>
              </a:rPr>
              <a:t>, </a:t>
            </a:r>
            <a:r>
              <a:rPr lang="en-US" sz="2000" dirty="0">
                <a:solidFill>
                  <a:schemeClr val="tx1">
                    <a:lumMod val="50000"/>
                    <a:lumOff val="50000"/>
                  </a:schemeClr>
                </a:solidFill>
                <a:latin typeface="Times New Roman" panose="02020603050405020304" pitchFamily="18" charset="0"/>
                <a:ea typeface="Times New Roman" panose="02020603050405020304" pitchFamily="18" charset="0"/>
              </a:rPr>
              <a:t>will be fuel for the fire. </a:t>
            </a:r>
            <a:r>
              <a:rPr lang="en-US" sz="2000" baseline="30000" dirty="0">
                <a:solidFill>
                  <a:schemeClr val="tx1">
                    <a:lumMod val="50000"/>
                    <a:lumOff val="50000"/>
                  </a:schemeClr>
                </a:solidFill>
                <a:latin typeface="Times New Roman" panose="02020603050405020304" pitchFamily="18" charset="0"/>
                <a:ea typeface="Times New Roman" panose="02020603050405020304" pitchFamily="18" charset="0"/>
              </a:rPr>
              <a:t>6</a:t>
            </a:r>
            <a:r>
              <a:rPr lang="en-US" sz="2000" dirty="0">
                <a:solidFill>
                  <a:schemeClr val="tx1">
                    <a:lumMod val="50000"/>
                    <a:lumOff val="50000"/>
                  </a:schemeClr>
                </a:solidFill>
                <a:latin typeface="Times New Roman" panose="02020603050405020304" pitchFamily="18" charset="0"/>
                <a:ea typeface="Times New Roman" panose="02020603050405020304" pitchFamily="18" charset="0"/>
              </a:rPr>
              <a:t> </a:t>
            </a:r>
            <a:r>
              <a:rPr lang="en-US" sz="2000" dirty="0">
                <a:highlight>
                  <a:srgbClr val="FFFF00"/>
                </a:highlight>
                <a:latin typeface="Times New Roman" panose="02020603050405020304" pitchFamily="18" charset="0"/>
                <a:ea typeface="Times New Roman" panose="02020603050405020304" pitchFamily="18" charset="0"/>
              </a:rPr>
              <a:t>For to us a child is born, to us a son is given,</a:t>
            </a:r>
            <a:r>
              <a:rPr lang="en-US" sz="2000" dirty="0">
                <a:latin typeface="Times New Roman" panose="02020603050405020304" pitchFamily="18" charset="0"/>
                <a:ea typeface="Times New Roman" panose="02020603050405020304" pitchFamily="18" charset="0"/>
              </a:rPr>
              <a:t> </a:t>
            </a:r>
            <a:r>
              <a:rPr lang="en-US" sz="2000" dirty="0">
                <a:solidFill>
                  <a:schemeClr val="tx1">
                    <a:lumMod val="50000"/>
                    <a:lumOff val="50000"/>
                  </a:schemeClr>
                </a:solidFill>
                <a:latin typeface="Times New Roman" panose="02020603050405020304" pitchFamily="18" charset="0"/>
                <a:ea typeface="Times New Roman" panose="02020603050405020304" pitchFamily="18" charset="0"/>
              </a:rPr>
              <a:t>and the government will be on his shoulders. </a:t>
            </a:r>
          </a:p>
          <a:p>
            <a:r>
              <a:rPr lang="zh-CN" altLang="en-US" sz="2000" dirty="0">
                <a:solidFill>
                  <a:schemeClr val="tx1">
                    <a:lumMod val="50000"/>
                    <a:lumOff val="50000"/>
                  </a:schemeClr>
                </a:solidFill>
                <a:latin typeface="Times New Roman" panose="02020603050405020304" pitchFamily="18" charset="0"/>
              </a:rPr>
              <a:t>赛</a:t>
            </a:r>
            <a:r>
              <a:rPr lang="en-US" altLang="zh-CN" sz="2000" dirty="0">
                <a:solidFill>
                  <a:schemeClr val="tx1">
                    <a:lumMod val="50000"/>
                    <a:lumOff val="50000"/>
                  </a:schemeClr>
                </a:solidFill>
                <a:latin typeface="Times New Roman" panose="02020603050405020304" pitchFamily="18" charset="0"/>
              </a:rPr>
              <a:t>9:1-6</a:t>
            </a:r>
          </a:p>
          <a:p>
            <a:r>
              <a:rPr lang="zh-CN" altLang="en-US" sz="2000" dirty="0">
                <a:solidFill>
                  <a:schemeClr val="tx1">
                    <a:lumMod val="50000"/>
                    <a:lumOff val="50000"/>
                  </a:schemeClr>
                </a:solidFill>
              </a:rPr>
              <a:t>“</a:t>
            </a:r>
            <a:r>
              <a:rPr lang="en-US" altLang="zh-CN" sz="2000" dirty="0">
                <a:solidFill>
                  <a:schemeClr val="tx1">
                    <a:lumMod val="50000"/>
                    <a:lumOff val="50000"/>
                  </a:schemeClr>
                </a:solidFill>
              </a:rPr>
              <a:t>1 </a:t>
            </a:r>
            <a:r>
              <a:rPr lang="zh-CN" altLang="en-US" sz="2000" dirty="0">
                <a:solidFill>
                  <a:schemeClr val="tx1">
                    <a:lumMod val="50000"/>
                    <a:lumOff val="50000"/>
                  </a:schemeClr>
                </a:solidFill>
              </a:rPr>
              <a:t>但那受过痛苦的，必不再见幽暗。从前神使西布伦地，和拿弗他利地被藐视。末后却使这沿海的路，约旦河外，外邦人的加利利地，得着荣耀。</a:t>
            </a:r>
            <a:r>
              <a:rPr lang="en-US" altLang="zh-CN" sz="2000" dirty="0">
                <a:solidFill>
                  <a:schemeClr val="tx1">
                    <a:lumMod val="50000"/>
                    <a:lumOff val="50000"/>
                  </a:schemeClr>
                </a:solidFill>
              </a:rPr>
              <a:t>2 </a:t>
            </a:r>
            <a:r>
              <a:rPr lang="zh-CN" altLang="en-US" sz="2000" dirty="0">
                <a:solidFill>
                  <a:schemeClr val="tx1">
                    <a:lumMod val="50000"/>
                    <a:lumOff val="50000"/>
                  </a:schemeClr>
                </a:solidFill>
              </a:rPr>
              <a:t>在黑暗中行走的百姓，看见了大光。住在死荫之地的人，有光照耀他们。</a:t>
            </a:r>
            <a:r>
              <a:rPr lang="en-US" altLang="zh-CN" sz="2000" dirty="0">
                <a:solidFill>
                  <a:schemeClr val="tx1">
                    <a:lumMod val="50000"/>
                    <a:lumOff val="50000"/>
                  </a:schemeClr>
                </a:solidFill>
              </a:rPr>
              <a:t>3 </a:t>
            </a:r>
            <a:r>
              <a:rPr lang="zh-CN" altLang="en-US" sz="2000" dirty="0">
                <a:solidFill>
                  <a:schemeClr val="tx1">
                    <a:lumMod val="50000"/>
                    <a:lumOff val="50000"/>
                  </a:schemeClr>
                </a:solidFill>
              </a:rPr>
              <a:t>你使这国民繁多，加增他们的喜乐。他们在你面前欢喜，好像收割的欢喜，像人分掳物那样的快乐。</a:t>
            </a:r>
            <a:r>
              <a:rPr lang="en-US" altLang="zh-CN" sz="2000" dirty="0">
                <a:solidFill>
                  <a:schemeClr val="tx1">
                    <a:lumMod val="50000"/>
                    <a:lumOff val="50000"/>
                  </a:schemeClr>
                </a:solidFill>
              </a:rPr>
              <a:t>4 </a:t>
            </a:r>
            <a:r>
              <a:rPr lang="zh-CN" altLang="en-US" sz="2000" dirty="0">
                <a:highlight>
                  <a:srgbClr val="FFFF00"/>
                </a:highlight>
                <a:latin typeface="Times New Roman" panose="02020603050405020304" pitchFamily="18" charset="0"/>
              </a:rPr>
              <a:t>因为他们所负的重轭，和肩头上的杖，并欺压他们人的棍，你都已经折断</a:t>
            </a:r>
            <a:r>
              <a:rPr lang="zh-CN" altLang="en-US" sz="2000" dirty="0">
                <a:solidFill>
                  <a:schemeClr val="tx1">
                    <a:lumMod val="50000"/>
                    <a:lumOff val="50000"/>
                  </a:schemeClr>
                </a:solidFill>
              </a:rPr>
              <a:t>，好像在米甸的日子一样。</a:t>
            </a:r>
            <a:r>
              <a:rPr lang="en-US" altLang="zh-CN" sz="2000" dirty="0">
                <a:solidFill>
                  <a:schemeClr val="tx1">
                    <a:lumMod val="50000"/>
                    <a:lumOff val="50000"/>
                  </a:schemeClr>
                </a:solidFill>
              </a:rPr>
              <a:t>5 </a:t>
            </a:r>
            <a:r>
              <a:rPr lang="zh-CN" altLang="en-US" sz="2000" dirty="0">
                <a:solidFill>
                  <a:schemeClr val="tx1">
                    <a:lumMod val="50000"/>
                    <a:lumOff val="50000"/>
                  </a:schemeClr>
                </a:solidFill>
              </a:rPr>
              <a:t>战士在乱杀之间</a:t>
            </a:r>
            <a:r>
              <a:rPr lang="zh-CN" altLang="en-US" sz="2000" dirty="0">
                <a:highlight>
                  <a:srgbClr val="FFFF00"/>
                </a:highlight>
                <a:latin typeface="Times New Roman" panose="02020603050405020304" pitchFamily="18" charset="0"/>
              </a:rPr>
              <a:t>所穿戴的盔甲，并那滚在血中的衣服，都必作为可烧的</a:t>
            </a:r>
            <a:r>
              <a:rPr lang="zh-CN" altLang="en-US" sz="2000" dirty="0">
                <a:solidFill>
                  <a:schemeClr val="tx1">
                    <a:lumMod val="50000"/>
                    <a:lumOff val="50000"/>
                  </a:schemeClr>
                </a:solidFill>
              </a:rPr>
              <a:t>，当作火柴。</a:t>
            </a:r>
            <a:r>
              <a:rPr lang="en-US" altLang="zh-CN" sz="2000" dirty="0">
                <a:solidFill>
                  <a:schemeClr val="tx1">
                    <a:lumMod val="50000"/>
                    <a:lumOff val="50000"/>
                  </a:schemeClr>
                </a:solidFill>
              </a:rPr>
              <a:t>6 </a:t>
            </a:r>
            <a:r>
              <a:rPr lang="zh-CN" altLang="en-US" sz="2000" dirty="0">
                <a:highlight>
                  <a:srgbClr val="FFFF00"/>
                </a:highlight>
                <a:latin typeface="Times New Roman" panose="02020603050405020304" pitchFamily="18" charset="0"/>
              </a:rPr>
              <a:t>因有一婴孩为我们而生，有一子赐给我们</a:t>
            </a:r>
            <a:r>
              <a:rPr lang="zh-CN" altLang="en-US" sz="2000" dirty="0">
                <a:solidFill>
                  <a:schemeClr val="tx1">
                    <a:lumMod val="50000"/>
                    <a:lumOff val="50000"/>
                  </a:schemeClr>
                </a:solidFill>
              </a:rPr>
              <a:t>。政权必担在他的肩头上。他名称为奇妙，策士，全能的神，永在的父，和平的君。</a:t>
            </a:r>
          </a:p>
          <a:p>
            <a:endParaRPr lang="en-US" sz="2000" dirty="0">
              <a:solidFill>
                <a:schemeClr val="tx1">
                  <a:lumMod val="50000"/>
                  <a:lumOff val="50000"/>
                </a:schemeClr>
              </a:solidFill>
            </a:endParaRPr>
          </a:p>
        </p:txBody>
      </p:sp>
      <p:sp>
        <p:nvSpPr>
          <p:cNvPr id="3" name="Rectangle 2">
            <a:extLst>
              <a:ext uri="{FF2B5EF4-FFF2-40B4-BE49-F238E27FC236}">
                <a16:creationId xmlns:a16="http://schemas.microsoft.com/office/drawing/2014/main" id="{2FB56441-4B1D-BA40-9ABA-9FA4D6CCE6C7}"/>
              </a:ext>
            </a:extLst>
          </p:cNvPr>
          <p:cNvSpPr/>
          <p:nvPr/>
        </p:nvSpPr>
        <p:spPr>
          <a:xfrm>
            <a:off x="282222" y="171450"/>
            <a:ext cx="11650134" cy="6529388"/>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44271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7E85D0-9C3F-214F-B83A-7FF2F857F1F4}"/>
              </a:ext>
            </a:extLst>
          </p:cNvPr>
          <p:cNvSpPr/>
          <p:nvPr/>
        </p:nvSpPr>
        <p:spPr>
          <a:xfrm>
            <a:off x="495300" y="250656"/>
            <a:ext cx="11201400" cy="5632311"/>
          </a:xfrm>
          <a:prstGeom prst="rect">
            <a:avLst/>
          </a:prstGeom>
        </p:spPr>
        <p:txBody>
          <a:bodyPr wrap="square">
            <a:spAutoFit/>
          </a:bodyPr>
          <a:lstStyle/>
          <a:p>
            <a:r>
              <a:rPr lang="en-US" sz="2400" b="1" dirty="0">
                <a:latin typeface="Times New Roman" panose="02020603050405020304" pitchFamily="18" charset="0"/>
                <a:ea typeface="Times New Roman" panose="02020603050405020304" pitchFamily="18" charset="0"/>
              </a:rPr>
              <a:t>Isaiah 9:5-7</a:t>
            </a:r>
          </a:p>
          <a:p>
            <a:r>
              <a:rPr lang="en-US" sz="2400" baseline="30000" dirty="0">
                <a:latin typeface="Times New Roman" panose="02020603050405020304" pitchFamily="18" charset="0"/>
                <a:ea typeface="Times New Roman" panose="02020603050405020304" pitchFamily="18" charset="0"/>
              </a:rPr>
              <a:t>5</a:t>
            </a:r>
            <a:r>
              <a:rPr lang="en-US" sz="2400" dirty="0">
                <a:latin typeface="Times New Roman" panose="02020603050405020304" pitchFamily="18" charset="0"/>
                <a:ea typeface="Times New Roman" panose="02020603050405020304" pitchFamily="18" charset="0"/>
              </a:rPr>
              <a:t> Every warrior’s boot used in battle and every garment rolled in blood will be destined for burning, will be fuel for the fire. </a:t>
            </a:r>
            <a:r>
              <a:rPr lang="en-US" sz="2400" baseline="30000" dirty="0">
                <a:latin typeface="Times New Roman" panose="02020603050405020304" pitchFamily="18" charset="0"/>
                <a:ea typeface="Times New Roman" panose="02020603050405020304" pitchFamily="18" charset="0"/>
              </a:rPr>
              <a:t>6</a:t>
            </a:r>
            <a:r>
              <a:rPr lang="en-US" sz="2400" dirty="0">
                <a:latin typeface="Times New Roman" panose="02020603050405020304" pitchFamily="18" charset="0"/>
                <a:ea typeface="Times New Roman" panose="02020603050405020304" pitchFamily="18" charset="0"/>
              </a:rPr>
              <a:t> For to us a child is born, to us a son is given, and the government will be on his shoulders. And he will be called </a:t>
            </a:r>
            <a:r>
              <a:rPr lang="en-US" sz="2400" dirty="0">
                <a:highlight>
                  <a:srgbClr val="FFFF00"/>
                </a:highlight>
                <a:latin typeface="Times New Roman" panose="02020603050405020304" pitchFamily="18" charset="0"/>
                <a:ea typeface="Times New Roman" panose="02020603050405020304" pitchFamily="18" charset="0"/>
              </a:rPr>
              <a:t>Wonderful Counselor</a:t>
            </a:r>
            <a:r>
              <a:rPr lang="en-US" sz="2400" dirty="0">
                <a:latin typeface="Times New Roman" panose="02020603050405020304" pitchFamily="18" charset="0"/>
                <a:ea typeface="Times New Roman" panose="02020603050405020304" pitchFamily="18" charset="0"/>
              </a:rPr>
              <a:t>, </a:t>
            </a:r>
            <a:r>
              <a:rPr lang="en-US" sz="2400" dirty="0">
                <a:highlight>
                  <a:srgbClr val="FFFF00"/>
                </a:highlight>
                <a:latin typeface="Times New Roman" panose="02020603050405020304" pitchFamily="18" charset="0"/>
                <a:ea typeface="Times New Roman" panose="02020603050405020304" pitchFamily="18" charset="0"/>
              </a:rPr>
              <a:t>Mighty God</a:t>
            </a:r>
            <a:r>
              <a:rPr lang="en-US" sz="2400" dirty="0">
                <a:latin typeface="Times New Roman" panose="02020603050405020304" pitchFamily="18" charset="0"/>
                <a:ea typeface="Times New Roman" panose="02020603050405020304" pitchFamily="18" charset="0"/>
              </a:rPr>
              <a:t>, </a:t>
            </a:r>
            <a:r>
              <a:rPr lang="en-US" sz="2400" dirty="0">
                <a:highlight>
                  <a:srgbClr val="FFFF00"/>
                </a:highlight>
                <a:latin typeface="Times New Roman" panose="02020603050405020304" pitchFamily="18" charset="0"/>
                <a:ea typeface="Times New Roman" panose="02020603050405020304" pitchFamily="18" charset="0"/>
              </a:rPr>
              <a:t>Everlasting Father</a:t>
            </a:r>
            <a:r>
              <a:rPr lang="en-US" sz="2400" dirty="0">
                <a:latin typeface="Times New Roman" panose="02020603050405020304" pitchFamily="18" charset="0"/>
                <a:ea typeface="Times New Roman" panose="02020603050405020304" pitchFamily="18" charset="0"/>
              </a:rPr>
              <a:t>, </a:t>
            </a:r>
            <a:r>
              <a:rPr lang="en-US" sz="2400" dirty="0">
                <a:highlight>
                  <a:srgbClr val="FFFF00"/>
                </a:highlight>
                <a:latin typeface="Times New Roman" panose="02020603050405020304" pitchFamily="18" charset="0"/>
                <a:ea typeface="Times New Roman" panose="02020603050405020304" pitchFamily="18" charset="0"/>
              </a:rPr>
              <a:t>Prince of Peace</a:t>
            </a:r>
            <a:r>
              <a:rPr lang="en-US" sz="2400" dirty="0">
                <a:latin typeface="Times New Roman" panose="02020603050405020304" pitchFamily="18" charset="0"/>
                <a:ea typeface="Times New Roman" panose="02020603050405020304" pitchFamily="18" charset="0"/>
              </a:rPr>
              <a:t>.</a:t>
            </a:r>
            <a:r>
              <a:rPr lang="en-US" sz="2400" baseline="30000" dirty="0">
                <a:latin typeface="Times New Roman" panose="02020603050405020304" pitchFamily="18" charset="0"/>
                <a:ea typeface="Times New Roman" panose="02020603050405020304" pitchFamily="18" charset="0"/>
              </a:rPr>
              <a:t> 7 </a:t>
            </a:r>
            <a:r>
              <a:rPr lang="en-US" sz="2400" dirty="0">
                <a:latin typeface="Times New Roman" panose="02020603050405020304" pitchFamily="18" charset="0"/>
                <a:ea typeface="Times New Roman" panose="02020603050405020304" pitchFamily="18" charset="0"/>
              </a:rPr>
              <a:t>Of the increase of his government and peace </a:t>
            </a:r>
            <a:r>
              <a:rPr lang="en-US" sz="2400" dirty="0">
                <a:highlight>
                  <a:srgbClr val="00FFFF"/>
                </a:highlight>
                <a:latin typeface="Times New Roman" panose="02020603050405020304" pitchFamily="18" charset="0"/>
                <a:ea typeface="Times New Roman" panose="02020603050405020304" pitchFamily="18" charset="0"/>
              </a:rPr>
              <a:t>there will be no end</a:t>
            </a:r>
            <a:r>
              <a:rPr lang="en-US" sz="2400" dirty="0">
                <a:latin typeface="Times New Roman" panose="02020603050405020304" pitchFamily="18" charset="0"/>
                <a:ea typeface="Times New Roman" panose="02020603050405020304" pitchFamily="18" charset="0"/>
              </a:rPr>
              <a:t>. He will reign on David’s throne and over his kingdom, establishing and upholding it with </a:t>
            </a:r>
            <a:r>
              <a:rPr lang="en-US" sz="2400" dirty="0">
                <a:highlight>
                  <a:srgbClr val="00FFFF"/>
                </a:highlight>
                <a:latin typeface="Times New Roman" panose="02020603050405020304" pitchFamily="18" charset="0"/>
                <a:ea typeface="Times New Roman" panose="02020603050405020304" pitchFamily="18" charset="0"/>
              </a:rPr>
              <a:t>justice and</a:t>
            </a:r>
            <a:r>
              <a:rPr lang="en-US" sz="2400" dirty="0">
                <a:latin typeface="Times New Roman" panose="02020603050405020304" pitchFamily="18" charset="0"/>
                <a:ea typeface="Times New Roman" panose="02020603050405020304" pitchFamily="18" charset="0"/>
              </a:rPr>
              <a:t> </a:t>
            </a:r>
            <a:r>
              <a:rPr lang="en-US" sz="2400" dirty="0">
                <a:highlight>
                  <a:srgbClr val="00FFFF"/>
                </a:highlight>
                <a:latin typeface="Times New Roman" panose="02020603050405020304" pitchFamily="18" charset="0"/>
                <a:ea typeface="Times New Roman" panose="02020603050405020304" pitchFamily="18" charset="0"/>
              </a:rPr>
              <a:t>righteousness</a:t>
            </a:r>
            <a:r>
              <a:rPr lang="en-US" sz="2400" dirty="0">
                <a:latin typeface="Times New Roman" panose="02020603050405020304" pitchFamily="18" charset="0"/>
                <a:ea typeface="Times New Roman" panose="02020603050405020304" pitchFamily="18" charset="0"/>
              </a:rPr>
              <a:t> from that time on and forever. The zeal of the LORD Almighty will accomplish this.”</a:t>
            </a:r>
          </a:p>
          <a:p>
            <a:r>
              <a:rPr lang="zh-CN" altLang="en-US" sz="2400" dirty="0">
                <a:latin typeface="Times New Roman" panose="02020603050405020304" pitchFamily="18" charset="0"/>
              </a:rPr>
              <a:t>赛</a:t>
            </a:r>
            <a:r>
              <a:rPr lang="en-US" altLang="zh-CN" sz="2400" dirty="0">
                <a:latin typeface="Times New Roman" panose="02020603050405020304" pitchFamily="18" charset="0"/>
              </a:rPr>
              <a:t>9:5-7</a:t>
            </a:r>
          </a:p>
          <a:p>
            <a:r>
              <a:rPr lang="en-US" altLang="zh-CN" sz="2400" dirty="0"/>
              <a:t>5 </a:t>
            </a:r>
            <a:r>
              <a:rPr lang="zh-CN" altLang="en-US" sz="2400" dirty="0"/>
              <a:t>战士在乱杀之间所穿戴的盔甲，并那滚在血中的衣服，都必作为可烧的，当作火柴。</a:t>
            </a:r>
            <a:r>
              <a:rPr lang="en-US" altLang="zh-CN" sz="2400" dirty="0"/>
              <a:t>6 </a:t>
            </a:r>
            <a:r>
              <a:rPr lang="zh-CN" altLang="en-US" sz="2400" dirty="0"/>
              <a:t>因有一婴孩为我们而生，有一子赐给我们。政权必担在他的肩头上。他名称为</a:t>
            </a:r>
            <a:r>
              <a:rPr lang="zh-CN" altLang="en-US" sz="2400" dirty="0">
                <a:highlight>
                  <a:srgbClr val="FFFF00"/>
                </a:highlight>
              </a:rPr>
              <a:t>奇妙，策士</a:t>
            </a:r>
            <a:r>
              <a:rPr lang="zh-CN" altLang="en-US" sz="2400" dirty="0"/>
              <a:t>，</a:t>
            </a:r>
            <a:r>
              <a:rPr lang="zh-CN" altLang="en-US" sz="2400" dirty="0">
                <a:highlight>
                  <a:srgbClr val="FFFF00"/>
                </a:highlight>
              </a:rPr>
              <a:t>全能的神</a:t>
            </a:r>
            <a:r>
              <a:rPr lang="zh-CN" altLang="en-US" sz="2400" dirty="0"/>
              <a:t>，</a:t>
            </a:r>
            <a:r>
              <a:rPr lang="zh-CN" altLang="en-US" sz="2400" dirty="0">
                <a:highlight>
                  <a:srgbClr val="FFFF00"/>
                </a:highlight>
              </a:rPr>
              <a:t>永在的父</a:t>
            </a:r>
            <a:r>
              <a:rPr lang="zh-CN" altLang="en-US" sz="2400" dirty="0"/>
              <a:t>，</a:t>
            </a:r>
            <a:r>
              <a:rPr lang="zh-CN" altLang="en-US" sz="2400" dirty="0">
                <a:highlight>
                  <a:srgbClr val="FFFF00"/>
                </a:highlight>
              </a:rPr>
              <a:t>和平的君</a:t>
            </a:r>
            <a:r>
              <a:rPr lang="zh-CN" altLang="en-US" sz="2400" dirty="0"/>
              <a:t>。</a:t>
            </a:r>
            <a:r>
              <a:rPr lang="en-US" altLang="zh-CN" sz="2400" dirty="0"/>
              <a:t>7 </a:t>
            </a:r>
            <a:r>
              <a:rPr lang="zh-CN" altLang="en-US" sz="2400" dirty="0"/>
              <a:t>他的政权与平安</a:t>
            </a:r>
            <a:r>
              <a:rPr lang="zh-CN" altLang="en-US" sz="2400" dirty="0">
                <a:highlight>
                  <a:srgbClr val="00FFFF"/>
                </a:highlight>
              </a:rPr>
              <a:t>必加增无穷</a:t>
            </a:r>
            <a:r>
              <a:rPr lang="zh-CN" altLang="en-US" sz="2400" dirty="0"/>
              <a:t>。他必在大卫的宝座上，治理他的国，以</a:t>
            </a:r>
            <a:r>
              <a:rPr lang="zh-CN" altLang="en-US" sz="2400" dirty="0">
                <a:highlight>
                  <a:srgbClr val="00FFFF"/>
                </a:highlight>
              </a:rPr>
              <a:t>公平公义</a:t>
            </a:r>
            <a:r>
              <a:rPr lang="zh-CN" altLang="en-US" sz="2400" dirty="0"/>
              <a:t>使国坚定稳固，从今直到永远。万军之耶和华的热心，必成就这事。”</a:t>
            </a:r>
          </a:p>
          <a:p>
            <a:endParaRPr lang="en-US" sz="2400" dirty="0"/>
          </a:p>
        </p:txBody>
      </p:sp>
      <p:sp>
        <p:nvSpPr>
          <p:cNvPr id="3" name="Rectangle 2">
            <a:extLst>
              <a:ext uri="{FF2B5EF4-FFF2-40B4-BE49-F238E27FC236}">
                <a16:creationId xmlns:a16="http://schemas.microsoft.com/office/drawing/2014/main" id="{2FB56441-4B1D-BA40-9ABA-9FA4D6CCE6C7}"/>
              </a:ext>
            </a:extLst>
          </p:cNvPr>
          <p:cNvSpPr/>
          <p:nvPr/>
        </p:nvSpPr>
        <p:spPr>
          <a:xfrm>
            <a:off x="282222" y="171450"/>
            <a:ext cx="11650134" cy="6529388"/>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6867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7E85D0-9C3F-214F-B83A-7FF2F857F1F4}"/>
              </a:ext>
            </a:extLst>
          </p:cNvPr>
          <p:cNvSpPr/>
          <p:nvPr/>
        </p:nvSpPr>
        <p:spPr>
          <a:xfrm>
            <a:off x="495300" y="250656"/>
            <a:ext cx="11201400" cy="6370975"/>
          </a:xfrm>
          <a:prstGeom prst="rect">
            <a:avLst/>
          </a:prstGeom>
        </p:spPr>
        <p:txBody>
          <a:bodyPr wrap="square">
            <a:spAutoFit/>
          </a:bodyPr>
          <a:lstStyle/>
          <a:p>
            <a:r>
              <a:rPr lang="en-US" sz="2400" b="1" dirty="0">
                <a:latin typeface="Times New Roman" panose="02020603050405020304" pitchFamily="18" charset="0"/>
                <a:ea typeface="Times New Roman" panose="02020603050405020304" pitchFamily="18" charset="0"/>
                <a:cs typeface="Times New Roman" panose="02020603050405020304" pitchFamily="18" charset="0"/>
              </a:rPr>
              <a:t>Matthew 4:12-17, 23</a:t>
            </a:r>
          </a:p>
          <a:p>
            <a:r>
              <a:rPr lang="en-US" sz="2400" dirty="0">
                <a:latin typeface="Times New Roman" panose="02020603050405020304" pitchFamily="18" charset="0"/>
                <a:ea typeface="Times New Roman" panose="02020603050405020304" pitchFamily="18" charset="0"/>
                <a:cs typeface="Times New Roman" panose="02020603050405020304" pitchFamily="18" charset="0"/>
              </a:rPr>
              <a:t>When Jesus heard that John had been put in prison, he returned to Galilee. </a:t>
            </a:r>
            <a:r>
              <a:rPr lang="en-US" sz="2400" baseline="30000" dirty="0">
                <a:latin typeface="Times New Roman" panose="02020603050405020304" pitchFamily="18" charset="0"/>
                <a:ea typeface="Times New Roman" panose="02020603050405020304" pitchFamily="18" charset="0"/>
                <a:cs typeface="Times New Roman" panose="02020603050405020304" pitchFamily="18" charset="0"/>
              </a:rPr>
              <a:t>13</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Leaving Nazareth, he went and lived in Capernaum, which was by the lake in the area of Zebulun and Naphtali— </a:t>
            </a:r>
            <a:r>
              <a:rPr lang="en-US" sz="2400" baseline="30000" dirty="0">
                <a:latin typeface="Times New Roman" panose="02020603050405020304" pitchFamily="18" charset="0"/>
                <a:ea typeface="Times New Roman" panose="02020603050405020304" pitchFamily="18" charset="0"/>
                <a:cs typeface="Times New Roman" panose="02020603050405020304" pitchFamily="18" charset="0"/>
              </a:rPr>
              <a:t>14</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to fulfill what was said through the prophet Isaiah: </a:t>
            </a:r>
            <a:r>
              <a:rPr lang="en-US" sz="2400" baseline="30000" dirty="0">
                <a:latin typeface="Times New Roman" panose="02020603050405020304" pitchFamily="18" charset="0"/>
                <a:ea typeface="Times New Roman" panose="02020603050405020304" pitchFamily="18" charset="0"/>
                <a:cs typeface="Times New Roman" panose="02020603050405020304" pitchFamily="18" charset="0"/>
              </a:rPr>
              <a:t>15</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“Land of Zebulun and land of Naphtali, the way to the sea, along the Jordan, Galilee of the Gentiles— </a:t>
            </a:r>
            <a:r>
              <a:rPr lang="en-US" sz="2400" baseline="30000" dirty="0">
                <a:latin typeface="Times New Roman" panose="02020603050405020304" pitchFamily="18" charset="0"/>
                <a:ea typeface="Times New Roman" panose="02020603050405020304" pitchFamily="18" charset="0"/>
                <a:cs typeface="Times New Roman" panose="02020603050405020304" pitchFamily="18" charset="0"/>
              </a:rPr>
              <a:t>16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the people living in darkness have seen a great light; on those living in the land of the shadow of death a light has dawned.” </a:t>
            </a:r>
            <a:r>
              <a:rPr lang="en-US" sz="2400" baseline="30000" dirty="0">
                <a:latin typeface="Times New Roman" panose="02020603050405020304" pitchFamily="18" charset="0"/>
                <a:ea typeface="Times New Roman" panose="02020603050405020304" pitchFamily="18" charset="0"/>
                <a:cs typeface="Times New Roman" panose="02020603050405020304" pitchFamily="18" charset="0"/>
              </a:rPr>
              <a:t>17</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From that time on Jesus began to preach, “Repent, for the kingdom of heaven is near.” </a:t>
            </a:r>
            <a:r>
              <a:rPr lang="en-US" sz="2400" baseline="30000" dirty="0">
                <a:latin typeface="Times New Roman" panose="02020603050405020304" pitchFamily="18" charset="0"/>
                <a:ea typeface="Times New Roman" panose="02020603050405020304" pitchFamily="18" charset="0"/>
                <a:cs typeface="Times New Roman" panose="02020603050405020304" pitchFamily="18" charset="0"/>
              </a:rPr>
              <a:t>23</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Jesus went throughout Galilee, teaching in their synagogues, preaching the good news of the kingdom, and healing every disease and sickness among the people.”</a:t>
            </a:r>
          </a:p>
          <a:p>
            <a:r>
              <a:rPr lang="zh-CN" altLang="en-US" sz="2400" dirty="0">
                <a:latin typeface="Times New Roman" panose="02020603050405020304" pitchFamily="18" charset="0"/>
                <a:ea typeface="Times New Roman" panose="02020603050405020304" pitchFamily="18" charset="0"/>
                <a:cs typeface="Times New Roman" panose="02020603050405020304" pitchFamily="18" charset="0"/>
              </a:rPr>
              <a:t>太</a:t>
            </a:r>
            <a:r>
              <a:rPr lang="en-US" altLang="zh-CN" sz="2400" dirty="0">
                <a:latin typeface="Times New Roman" panose="02020603050405020304" pitchFamily="18" charset="0"/>
                <a:ea typeface="Times New Roman" panose="02020603050405020304" pitchFamily="18" charset="0"/>
                <a:cs typeface="Times New Roman" panose="02020603050405020304" pitchFamily="18" charset="0"/>
              </a:rPr>
              <a:t>4:12-17,23</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12 </a:t>
            </a:r>
            <a:r>
              <a:rPr lang="zh-CN" altLang="en-US" sz="2400" dirty="0">
                <a:latin typeface="Times New Roman" panose="02020603050405020304" pitchFamily="18" charset="0"/>
                <a:cs typeface="Times New Roman" panose="02020603050405020304" pitchFamily="18" charset="0"/>
              </a:rPr>
              <a:t>耶稣听见约翰下了监，就退到加利利去。</a:t>
            </a:r>
            <a:r>
              <a:rPr lang="en-US" altLang="zh-CN" sz="2400" dirty="0">
                <a:latin typeface="Times New Roman" panose="02020603050405020304" pitchFamily="18" charset="0"/>
                <a:cs typeface="Times New Roman" panose="02020603050405020304" pitchFamily="18" charset="0"/>
              </a:rPr>
              <a:t>13 </a:t>
            </a:r>
            <a:r>
              <a:rPr lang="zh-CN" altLang="en-US" sz="2400" dirty="0">
                <a:latin typeface="Times New Roman" panose="02020603050405020304" pitchFamily="18" charset="0"/>
                <a:cs typeface="Times New Roman" panose="02020603050405020304" pitchFamily="18" charset="0"/>
              </a:rPr>
              <a:t>后又离开拿撒勒，往迦百农去，就住在那里。那地方靠海，在西布伦和拿弗他利的边界上。</a:t>
            </a:r>
            <a:r>
              <a:rPr lang="en-US" altLang="zh-CN" sz="2400" dirty="0">
                <a:latin typeface="Times New Roman" panose="02020603050405020304" pitchFamily="18" charset="0"/>
                <a:cs typeface="Times New Roman" panose="02020603050405020304" pitchFamily="18" charset="0"/>
              </a:rPr>
              <a:t>14 </a:t>
            </a:r>
            <a:r>
              <a:rPr lang="zh-CN" altLang="en-US" sz="2400" dirty="0">
                <a:latin typeface="Times New Roman" panose="02020603050405020304" pitchFamily="18" charset="0"/>
                <a:cs typeface="Times New Roman" panose="02020603050405020304" pitchFamily="18" charset="0"/>
              </a:rPr>
              <a:t>这是要应验先知以赛亚的话，</a:t>
            </a:r>
            <a:r>
              <a:rPr lang="en-US" altLang="zh-CN" sz="2400" dirty="0">
                <a:latin typeface="Times New Roman" panose="02020603050405020304" pitchFamily="18" charset="0"/>
                <a:cs typeface="Times New Roman" panose="02020603050405020304" pitchFamily="18" charset="0"/>
              </a:rPr>
              <a:t>15 </a:t>
            </a:r>
            <a:r>
              <a:rPr lang="zh-CN" altLang="en-US" sz="2400" dirty="0">
                <a:latin typeface="Times New Roman" panose="02020603050405020304" pitchFamily="18" charset="0"/>
                <a:cs typeface="Times New Roman" panose="02020603050405020304" pitchFamily="18" charset="0"/>
              </a:rPr>
              <a:t>说，西布伦地，拿弗他利地，就是沿海的路，约但河外，外邦人的加利利地。</a:t>
            </a:r>
            <a:r>
              <a:rPr lang="en-US" altLang="zh-CN" sz="2400" dirty="0">
                <a:latin typeface="Times New Roman" panose="02020603050405020304" pitchFamily="18" charset="0"/>
                <a:cs typeface="Times New Roman" panose="02020603050405020304" pitchFamily="18" charset="0"/>
              </a:rPr>
              <a:t>16 </a:t>
            </a:r>
            <a:r>
              <a:rPr lang="zh-CN" altLang="en-US" sz="2400" dirty="0">
                <a:latin typeface="Times New Roman" panose="02020603050405020304" pitchFamily="18" charset="0"/>
                <a:cs typeface="Times New Roman" panose="02020603050405020304" pitchFamily="18" charset="0"/>
              </a:rPr>
              <a:t>那坐在黑暗里的百姓，看见了大光，坐在死荫之地的人，有光发现照着他们。</a:t>
            </a:r>
            <a:r>
              <a:rPr lang="en-US" altLang="zh-CN" sz="2400" dirty="0">
                <a:latin typeface="Times New Roman" panose="02020603050405020304" pitchFamily="18" charset="0"/>
                <a:cs typeface="Times New Roman" panose="02020603050405020304" pitchFamily="18" charset="0"/>
              </a:rPr>
              <a:t>17 </a:t>
            </a:r>
            <a:r>
              <a:rPr lang="zh-CN" altLang="en-US" sz="2400" dirty="0">
                <a:latin typeface="Times New Roman" panose="02020603050405020304" pitchFamily="18" charset="0"/>
                <a:cs typeface="Times New Roman" panose="02020603050405020304" pitchFamily="18" charset="0"/>
              </a:rPr>
              <a:t>从那时候耶稣就传起道来，说，天国近了，你们应当悔改。</a:t>
            </a:r>
            <a:r>
              <a:rPr lang="en-US" altLang="zh-CN" sz="2400" dirty="0">
                <a:latin typeface="Times New Roman" panose="02020603050405020304" pitchFamily="18" charset="0"/>
                <a:cs typeface="Times New Roman" panose="02020603050405020304" pitchFamily="18" charset="0"/>
              </a:rPr>
              <a:t>23 </a:t>
            </a:r>
            <a:r>
              <a:rPr lang="zh-CN" altLang="en-US" sz="2400" dirty="0">
                <a:latin typeface="Times New Roman" panose="02020603050405020304" pitchFamily="18" charset="0"/>
                <a:cs typeface="Times New Roman" panose="02020603050405020304" pitchFamily="18" charset="0"/>
              </a:rPr>
              <a:t>耶稣走遍加利利，在各会堂里教训人，传天国的福音，医治百姓各样的病症。</a:t>
            </a:r>
            <a:endParaRPr lang="en-US" sz="24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2FB56441-4B1D-BA40-9ABA-9FA4D6CCE6C7}"/>
              </a:ext>
            </a:extLst>
          </p:cNvPr>
          <p:cNvSpPr/>
          <p:nvPr/>
        </p:nvSpPr>
        <p:spPr>
          <a:xfrm>
            <a:off x="282222" y="171450"/>
            <a:ext cx="11650134" cy="6529388"/>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4294075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6B78367-BEB7-C346-AC2F-51841FA22B53}"/>
              </a:ext>
            </a:extLst>
          </p:cNvPr>
          <p:cNvSpPr txBox="1"/>
          <p:nvPr/>
        </p:nvSpPr>
        <p:spPr>
          <a:xfrm>
            <a:off x="1117409" y="1628507"/>
            <a:ext cx="9957182" cy="4031873"/>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15) What do we now know about the Messiah?</a:t>
            </a:r>
          </a:p>
          <a:p>
            <a:r>
              <a:rPr lang="en-US" sz="3200" b="1" dirty="0">
                <a:latin typeface="Times New Roman" panose="02020603050405020304" pitchFamily="18" charset="0"/>
                <a:cs typeface="Times New Roman" panose="02020603050405020304" pitchFamily="18" charset="0"/>
              </a:rPr>
              <a:t>       </a:t>
            </a:r>
            <a:r>
              <a:rPr lang="zh-CN" altLang="en-US" sz="3200" b="1" dirty="0">
                <a:latin typeface="Times New Roman" panose="02020603050405020304" pitchFamily="18" charset="0"/>
                <a:cs typeface="Times New Roman" panose="02020603050405020304" pitchFamily="18" charset="0"/>
              </a:rPr>
              <a:t>我们现在知道关于弥赛亚的什么信息？</a:t>
            </a:r>
            <a:endParaRPr lang="en-US" sz="3200" b="1" dirty="0">
              <a:latin typeface="Times New Roman" panose="02020603050405020304" pitchFamily="18" charset="0"/>
              <a:cs typeface="Times New Roman" panose="02020603050405020304" pitchFamily="18" charset="0"/>
            </a:endParaRPr>
          </a:p>
          <a:p>
            <a:pPr marL="1200150" lvl="1" indent="-74295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We learn that the Messiah will minister in the land of Galilee.</a:t>
            </a:r>
            <a:r>
              <a:rPr lang="zh-CN" altLang="en-US" sz="3200" dirty="0">
                <a:latin typeface="Times New Roman" panose="02020603050405020304" pitchFamily="18" charset="0"/>
                <a:cs typeface="Times New Roman" panose="02020603050405020304" pitchFamily="18" charset="0"/>
              </a:rPr>
              <a:t>我们知道弥赛亚在加利利地事奉。</a:t>
            </a:r>
            <a:endParaRPr lang="en-US" sz="3200" dirty="0">
              <a:latin typeface="Times New Roman" panose="02020603050405020304" pitchFamily="18" charset="0"/>
              <a:cs typeface="Times New Roman" panose="02020603050405020304" pitchFamily="18" charset="0"/>
            </a:endParaRPr>
          </a:p>
          <a:p>
            <a:pPr marL="1200150" lvl="1" indent="-74295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We learn that he will be a light for the Gentiles. </a:t>
            </a:r>
            <a:r>
              <a:rPr lang="zh-CN" altLang="en-US" sz="3200" dirty="0">
                <a:latin typeface="Times New Roman" panose="02020603050405020304" pitchFamily="18" charset="0"/>
                <a:cs typeface="Times New Roman" panose="02020603050405020304" pitchFamily="18" charset="0"/>
              </a:rPr>
              <a:t>我们知道他是外邦人的光。</a:t>
            </a:r>
            <a:endParaRPr lang="en-US" sz="3200" dirty="0">
              <a:latin typeface="Times New Roman" panose="02020603050405020304" pitchFamily="18" charset="0"/>
              <a:cs typeface="Times New Roman" panose="02020603050405020304" pitchFamily="18" charset="0"/>
            </a:endParaRPr>
          </a:p>
          <a:p>
            <a:pPr marL="1200150" lvl="1" indent="-74295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We learn that he will be an everlasting king.</a:t>
            </a:r>
            <a:r>
              <a:rPr lang="zh-CN" altLang="en-US" sz="3200" dirty="0">
                <a:latin typeface="Times New Roman" panose="02020603050405020304" pitchFamily="18" charset="0"/>
                <a:cs typeface="Times New Roman" panose="02020603050405020304" pitchFamily="18" charset="0"/>
              </a:rPr>
              <a:t>我们知道他是永远的君王。</a:t>
            </a:r>
            <a:endParaRPr lang="en-US" sz="32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6668BB5-4240-E145-9B8C-F68AE4BCF16D}"/>
              </a:ext>
            </a:extLst>
          </p:cNvPr>
          <p:cNvSpPr txBox="1"/>
          <p:nvPr/>
        </p:nvSpPr>
        <p:spPr>
          <a:xfrm>
            <a:off x="8944815" y="314069"/>
            <a:ext cx="2252348" cy="830997"/>
          </a:xfrm>
          <a:prstGeom prst="rect">
            <a:avLst/>
          </a:prstGeom>
          <a:noFill/>
        </p:spPr>
        <p:txBody>
          <a:bodyPr wrap="none" rtlCol="0">
            <a:spAutoFit/>
          </a:bodyPr>
          <a:lstStyle/>
          <a:p>
            <a:r>
              <a:rPr lang="en-US" sz="2400" dirty="0">
                <a:solidFill>
                  <a:srgbClr val="C00000"/>
                </a:solidFill>
                <a:latin typeface="Times New Roman" panose="02020603050405020304" pitchFamily="18" charset="0"/>
                <a:cs typeface="Times New Roman" panose="02020603050405020304" pitchFamily="18" charset="0"/>
              </a:rPr>
              <a:t>ISAIAH 7:11-14</a:t>
            </a:r>
          </a:p>
          <a:p>
            <a:r>
              <a:rPr lang="zh-CN" altLang="en-US" sz="2400" dirty="0">
                <a:solidFill>
                  <a:srgbClr val="C00000"/>
                </a:solidFill>
                <a:latin typeface="Times New Roman" panose="02020603050405020304" pitchFamily="18" charset="0"/>
                <a:cs typeface="Times New Roman" panose="02020603050405020304" pitchFamily="18" charset="0"/>
              </a:rPr>
              <a:t>赛</a:t>
            </a:r>
            <a:r>
              <a:rPr lang="en-US" altLang="zh-CN" sz="2400" dirty="0">
                <a:solidFill>
                  <a:srgbClr val="C00000"/>
                </a:solidFill>
                <a:latin typeface="Times New Roman" panose="02020603050405020304" pitchFamily="18" charset="0"/>
                <a:cs typeface="Times New Roman" panose="02020603050405020304" pitchFamily="18" charset="0"/>
              </a:rPr>
              <a:t>7:11-14</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3275EA21-D1D3-434D-BF38-D993B78FB824}"/>
              </a:ext>
            </a:extLst>
          </p:cNvPr>
          <p:cNvSpPr/>
          <p:nvPr/>
        </p:nvSpPr>
        <p:spPr>
          <a:xfrm>
            <a:off x="282222" y="314069"/>
            <a:ext cx="11650134" cy="6229862"/>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53907" y="4802200"/>
            <a:ext cx="184731" cy="461665"/>
          </a:xfrm>
          <a:prstGeom prst="rect">
            <a:avLst/>
          </a:prstGeom>
        </p:spPr>
        <p:txBody>
          <a:bodyPr wrap="none">
            <a:spAutoFit/>
          </a:bodyPr>
          <a:lstStyle/>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38039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63E21D6B-9790-8B4E-8407-7C7323F622D8}"/>
              </a:ext>
            </a:extLst>
          </p:cNvPr>
          <p:cNvSpPr txBox="1"/>
          <p:nvPr/>
        </p:nvSpPr>
        <p:spPr>
          <a:xfrm>
            <a:off x="876416" y="1677854"/>
            <a:ext cx="10169346" cy="3877985"/>
          </a:xfrm>
          <a:prstGeom prst="rect">
            <a:avLst/>
          </a:prstGeom>
          <a:noFill/>
          <a:effectLst>
            <a:outerShdw blurRad="50800" dist="38100" dir="2700000" algn="tl" rotWithShape="0">
              <a:prstClr val="black">
                <a:alpha val="92000"/>
              </a:prstClr>
            </a:outerShdw>
          </a:effectLst>
        </p:spPr>
        <p:txBody>
          <a:bodyPr wrap="square" rtlCol="0">
            <a:spAutoFit/>
          </a:bodyPr>
          <a:lstStyle/>
          <a:p>
            <a:pPr algn="ctr"/>
            <a:r>
              <a:rPr lang="en-US" sz="6600" dirty="0">
                <a:solidFill>
                  <a:schemeClr val="accent4">
                    <a:lumMod val="40000"/>
                    <a:lumOff val="60000"/>
                  </a:schemeClr>
                </a:solidFill>
                <a:latin typeface="Times New Roman" panose="02020603050405020304" pitchFamily="18" charset="0"/>
                <a:cs typeface="Times New Roman" panose="02020603050405020304" pitchFamily="18" charset="0"/>
              </a:rPr>
              <a:t>THE ROOT OF JESSE</a:t>
            </a:r>
          </a:p>
          <a:p>
            <a:pPr algn="ctr"/>
            <a:r>
              <a:rPr lang="zh-CN" altLang="en-US" sz="6600" dirty="0">
                <a:solidFill>
                  <a:schemeClr val="accent4">
                    <a:lumMod val="40000"/>
                    <a:lumOff val="60000"/>
                  </a:schemeClr>
                </a:solidFill>
                <a:latin typeface="Times New Roman" panose="02020603050405020304" pitchFamily="18" charset="0"/>
                <a:cs typeface="Times New Roman" panose="02020603050405020304" pitchFamily="18" charset="0"/>
              </a:rPr>
              <a:t>耶西的本</a:t>
            </a:r>
            <a:endParaRPr lang="en-US" sz="6600" dirty="0">
              <a:solidFill>
                <a:schemeClr val="accent4">
                  <a:lumMod val="40000"/>
                  <a:lumOff val="60000"/>
                </a:schemeClr>
              </a:solidFill>
              <a:latin typeface="Times New Roman" panose="02020603050405020304" pitchFamily="18" charset="0"/>
              <a:cs typeface="Times New Roman" panose="02020603050405020304" pitchFamily="18" charset="0"/>
            </a:endParaRPr>
          </a:p>
          <a:p>
            <a:pPr algn="ctr"/>
            <a:endParaRPr lang="en-US" dirty="0">
              <a:solidFill>
                <a:schemeClr val="bg1"/>
              </a:solidFill>
              <a:latin typeface="Times New Roman" panose="02020603050405020304" pitchFamily="18" charset="0"/>
              <a:cs typeface="Times New Roman" panose="02020603050405020304" pitchFamily="18" charset="0"/>
            </a:endParaRPr>
          </a:p>
          <a:p>
            <a:pPr algn="ctr"/>
            <a:r>
              <a:rPr lang="en-US" sz="4800" dirty="0">
                <a:solidFill>
                  <a:schemeClr val="bg1"/>
                </a:solidFill>
                <a:latin typeface="Times New Roman" panose="02020603050405020304" pitchFamily="18" charset="0"/>
                <a:cs typeface="Times New Roman" panose="02020603050405020304" pitchFamily="18" charset="0"/>
              </a:rPr>
              <a:t>Isaiah 11:1-10</a:t>
            </a:r>
          </a:p>
          <a:p>
            <a:pPr algn="ctr"/>
            <a:r>
              <a:rPr lang="zh-CN" altLang="en-US" sz="4800" dirty="0">
                <a:solidFill>
                  <a:schemeClr val="bg1"/>
                </a:solidFill>
                <a:latin typeface="Times New Roman" panose="02020603050405020304" pitchFamily="18" charset="0"/>
                <a:cs typeface="Times New Roman" panose="02020603050405020304" pitchFamily="18" charset="0"/>
              </a:rPr>
              <a:t>赛</a:t>
            </a:r>
            <a:r>
              <a:rPr lang="en-US" altLang="zh-CN" sz="4800" dirty="0">
                <a:solidFill>
                  <a:schemeClr val="bg1"/>
                </a:solidFill>
                <a:latin typeface="Times New Roman" panose="02020603050405020304" pitchFamily="18" charset="0"/>
                <a:cs typeface="Times New Roman" panose="02020603050405020304" pitchFamily="18" charset="0"/>
              </a:rPr>
              <a:t>11:1-10</a:t>
            </a:r>
            <a:endParaRPr lang="en-US" sz="4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0291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05FDDC-C7EC-B148-92FF-EABD89864A1E}"/>
              </a:ext>
            </a:extLst>
          </p:cNvPr>
          <p:cNvSpPr txBox="1"/>
          <p:nvPr/>
        </p:nvSpPr>
        <p:spPr>
          <a:xfrm>
            <a:off x="7987116" y="314069"/>
            <a:ext cx="2252348" cy="461665"/>
          </a:xfrm>
          <a:prstGeom prst="rect">
            <a:avLst/>
          </a:prstGeom>
          <a:noFill/>
        </p:spPr>
        <p:txBody>
          <a:bodyPr wrap="none" rtlCol="0">
            <a:spAutoFit/>
          </a:bodyPr>
          <a:lstStyle/>
          <a:p>
            <a:r>
              <a:rPr lang="en-US" sz="2400" dirty="0">
                <a:solidFill>
                  <a:srgbClr val="C00000"/>
                </a:solidFill>
                <a:latin typeface="Times New Roman" panose="02020603050405020304" pitchFamily="18" charset="0"/>
                <a:cs typeface="Times New Roman" panose="02020603050405020304" pitchFamily="18" charset="0"/>
              </a:rPr>
              <a:t>ISAIAH 11:1-10</a:t>
            </a:r>
          </a:p>
        </p:txBody>
      </p:sp>
      <p:pic>
        <p:nvPicPr>
          <p:cNvPr id="7" name="Picture 6" descr="Diagram&#10;&#10;Description automatically generated">
            <a:extLst>
              <a:ext uri="{FF2B5EF4-FFF2-40B4-BE49-F238E27FC236}">
                <a16:creationId xmlns:a16="http://schemas.microsoft.com/office/drawing/2014/main" id="{0BD9D9BE-F673-DC4A-B7BF-4161434B8D0F}"/>
              </a:ext>
            </a:extLst>
          </p:cNvPr>
          <p:cNvPicPr>
            <a:picLocks noChangeAspect="1"/>
          </p:cNvPicPr>
          <p:nvPr/>
        </p:nvPicPr>
        <p:blipFill rotWithShape="1">
          <a:blip r:embed="rId2"/>
          <a:srcRect b="12637"/>
          <a:stretch/>
        </p:blipFill>
        <p:spPr>
          <a:xfrm>
            <a:off x="1147219" y="0"/>
            <a:ext cx="5147005" cy="6987311"/>
          </a:xfrm>
          <a:prstGeom prst="rect">
            <a:avLst/>
          </a:prstGeom>
          <a:effectLst>
            <a:softEdge rad="660400"/>
          </a:effectLst>
        </p:spPr>
      </p:pic>
      <p:sp>
        <p:nvSpPr>
          <p:cNvPr id="3" name="Rectangle 2">
            <a:extLst>
              <a:ext uri="{FF2B5EF4-FFF2-40B4-BE49-F238E27FC236}">
                <a16:creationId xmlns:a16="http://schemas.microsoft.com/office/drawing/2014/main" id="{9374235D-92EF-314C-81D4-6A80C6CD4A08}"/>
              </a:ext>
            </a:extLst>
          </p:cNvPr>
          <p:cNvSpPr/>
          <p:nvPr/>
        </p:nvSpPr>
        <p:spPr>
          <a:xfrm>
            <a:off x="282222" y="314069"/>
            <a:ext cx="11650134" cy="6229862"/>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quot;No&quot; Symbol 7">
            <a:extLst>
              <a:ext uri="{FF2B5EF4-FFF2-40B4-BE49-F238E27FC236}">
                <a16:creationId xmlns:a16="http://schemas.microsoft.com/office/drawing/2014/main" id="{DDE98D5C-5A62-D948-A670-E82C63A422B7}"/>
              </a:ext>
            </a:extLst>
          </p:cNvPr>
          <p:cNvSpPr/>
          <p:nvPr/>
        </p:nvSpPr>
        <p:spPr>
          <a:xfrm>
            <a:off x="2930237" y="997527"/>
            <a:ext cx="2265218" cy="2015836"/>
          </a:xfrm>
          <a:prstGeom prst="noSmoking">
            <a:avLst>
              <a:gd name="adj" fmla="val 9369"/>
            </a:avLst>
          </a:prstGeom>
          <a:solidFill>
            <a:srgbClr val="FF0000">
              <a:alpha val="3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10" name="Diagram 9">
            <a:extLst>
              <a:ext uri="{FF2B5EF4-FFF2-40B4-BE49-F238E27FC236}">
                <a16:creationId xmlns:a16="http://schemas.microsoft.com/office/drawing/2014/main" id="{1C6A281A-CADE-314D-A8F6-215E64C36A32}"/>
              </a:ext>
            </a:extLst>
          </p:cNvPr>
          <p:cNvGraphicFramePr/>
          <p:nvPr>
            <p:extLst>
              <p:ext uri="{D42A27DB-BD31-4B8C-83A1-F6EECF244321}">
                <p14:modId xmlns:p14="http://schemas.microsoft.com/office/powerpoint/2010/main" val="1005894760"/>
              </p:ext>
            </p:extLst>
          </p:nvPr>
        </p:nvGraphicFramePr>
        <p:xfrm>
          <a:off x="2031999" y="719666"/>
          <a:ext cx="8517719"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descr="A picture containing grass, outdoor, field, standing&#10;&#10;Description automatically generated">
            <a:extLst>
              <a:ext uri="{FF2B5EF4-FFF2-40B4-BE49-F238E27FC236}">
                <a16:creationId xmlns:a16="http://schemas.microsoft.com/office/drawing/2014/main" id="{746925A3-E20E-8346-93F5-0EE95C2AE160}"/>
              </a:ext>
            </a:extLst>
          </p:cNvPr>
          <p:cNvPicPr>
            <a:picLocks noChangeAspect="1"/>
          </p:cNvPicPr>
          <p:nvPr/>
        </p:nvPicPr>
        <p:blipFill>
          <a:blip r:embed="rId8"/>
          <a:stretch>
            <a:fillRect/>
          </a:stretch>
        </p:blipFill>
        <p:spPr>
          <a:xfrm>
            <a:off x="4854954" y="3534983"/>
            <a:ext cx="4571433" cy="3047622"/>
          </a:xfrm>
          <a:prstGeom prst="rect">
            <a:avLst/>
          </a:prstGeom>
          <a:effectLst>
            <a:softEdge rad="876300"/>
          </a:effectLst>
        </p:spPr>
      </p:pic>
    </p:spTree>
    <p:extLst>
      <p:ext uri="{BB962C8B-B14F-4D97-AF65-F5344CB8AC3E}">
        <p14:creationId xmlns:p14="http://schemas.microsoft.com/office/powerpoint/2010/main" val="103365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7E85D0-9C3F-214F-B83A-7FF2F857F1F4}"/>
              </a:ext>
            </a:extLst>
          </p:cNvPr>
          <p:cNvSpPr/>
          <p:nvPr/>
        </p:nvSpPr>
        <p:spPr>
          <a:xfrm>
            <a:off x="607842" y="529050"/>
            <a:ext cx="11201400" cy="5632311"/>
          </a:xfrm>
          <a:prstGeom prst="rect">
            <a:avLst/>
          </a:prstGeom>
        </p:spPr>
        <p:txBody>
          <a:bodyPr wrap="square">
            <a:spAutoFit/>
          </a:bodyPr>
          <a:lstStyle/>
          <a:p>
            <a:r>
              <a:rPr lang="en-US" sz="2000" dirty="0">
                <a:latin typeface="Times New Roman" panose="02020603050405020304" pitchFamily="18" charset="0"/>
                <a:ea typeface="Times New Roman" panose="02020603050405020304" pitchFamily="18" charset="0"/>
              </a:rPr>
              <a:t>1. Isaiah 2:1-5 = The Messiah as the refuge of the people</a:t>
            </a:r>
          </a:p>
          <a:p>
            <a:r>
              <a:rPr lang="zh-CN" altLang="en-US" sz="2000" dirty="0">
                <a:latin typeface="Times New Roman" panose="02020603050405020304" pitchFamily="18" charset="0"/>
                <a:ea typeface="Times New Roman" panose="02020603050405020304" pitchFamily="18" charset="0"/>
              </a:rPr>
              <a:t>    赛</a:t>
            </a:r>
            <a:r>
              <a:rPr lang="en-US" altLang="zh-CN" sz="2000" dirty="0">
                <a:latin typeface="Times New Roman" panose="02020603050405020304" pitchFamily="18" charset="0"/>
                <a:ea typeface="Times New Roman" panose="02020603050405020304" pitchFamily="18" charset="0"/>
              </a:rPr>
              <a:t>2:1-5=</a:t>
            </a:r>
            <a:r>
              <a:rPr lang="zh-CN" altLang="en-US" sz="2000" dirty="0">
                <a:latin typeface="Times New Roman" panose="02020603050405020304" pitchFamily="18" charset="0"/>
                <a:ea typeface="Times New Roman" panose="02020603050405020304" pitchFamily="18" charset="0"/>
              </a:rPr>
              <a:t>弥赛亚是人们的避难所</a:t>
            </a:r>
          </a:p>
          <a:p>
            <a:r>
              <a:rPr lang="en-US" altLang="zh-CN" sz="2000" dirty="0">
                <a:latin typeface="Times New Roman" panose="02020603050405020304" pitchFamily="18" charset="0"/>
                <a:ea typeface="Times New Roman" panose="02020603050405020304" pitchFamily="18" charset="0"/>
              </a:rPr>
              <a:t>2. </a:t>
            </a:r>
            <a:r>
              <a:rPr lang="en-US" sz="2000" dirty="0">
                <a:latin typeface="Times New Roman" panose="02020603050405020304" pitchFamily="18" charset="0"/>
                <a:ea typeface="Times New Roman" panose="02020603050405020304" pitchFamily="18" charset="0"/>
              </a:rPr>
              <a:t>Isaiah 4:2 = The Messiah is the Branch of the Lord</a:t>
            </a:r>
          </a:p>
          <a:p>
            <a:r>
              <a:rPr lang="zh-CN" altLang="en-US" sz="2000" dirty="0">
                <a:latin typeface="Times New Roman" panose="02020603050405020304" pitchFamily="18" charset="0"/>
                <a:ea typeface="Times New Roman" panose="02020603050405020304" pitchFamily="18" charset="0"/>
              </a:rPr>
              <a:t>    赛</a:t>
            </a:r>
            <a:r>
              <a:rPr lang="en-US" altLang="zh-CN" sz="2000" dirty="0">
                <a:latin typeface="Times New Roman" panose="02020603050405020304" pitchFamily="18" charset="0"/>
                <a:ea typeface="Times New Roman" panose="02020603050405020304" pitchFamily="18" charset="0"/>
              </a:rPr>
              <a:t>4:2=</a:t>
            </a:r>
            <a:r>
              <a:rPr lang="zh-CN" altLang="en-US" sz="2000" dirty="0">
                <a:latin typeface="Times New Roman" panose="02020603050405020304" pitchFamily="18" charset="0"/>
                <a:ea typeface="Times New Roman" panose="02020603050405020304" pitchFamily="18" charset="0"/>
              </a:rPr>
              <a:t>弥赛亚是耶和华的苗</a:t>
            </a:r>
          </a:p>
          <a:p>
            <a:r>
              <a:rPr lang="en-US" altLang="zh-CN" sz="2000" dirty="0">
                <a:latin typeface="Times New Roman" panose="02020603050405020304" pitchFamily="18" charset="0"/>
                <a:ea typeface="Times New Roman" panose="02020603050405020304" pitchFamily="18" charset="0"/>
              </a:rPr>
              <a:t>3. </a:t>
            </a:r>
            <a:r>
              <a:rPr lang="en-US" sz="2000" dirty="0">
                <a:highlight>
                  <a:srgbClr val="FFFF00"/>
                </a:highlight>
                <a:latin typeface="Times New Roman" panose="02020603050405020304" pitchFamily="18" charset="0"/>
                <a:ea typeface="Times New Roman" panose="02020603050405020304" pitchFamily="18" charset="0"/>
              </a:rPr>
              <a:t>Isaiah 7:14 = The Messiah is born of a virgin</a:t>
            </a:r>
          </a:p>
          <a:p>
            <a:r>
              <a:rPr lang="zh-CN" altLang="en-US" sz="2000" dirty="0">
                <a:latin typeface="Times New Roman" panose="02020603050405020304" pitchFamily="18" charset="0"/>
                <a:ea typeface="Times New Roman" panose="02020603050405020304" pitchFamily="18" charset="0"/>
              </a:rPr>
              <a:t>    </a:t>
            </a:r>
            <a:r>
              <a:rPr lang="zh-CN" altLang="en-US" sz="2000" dirty="0">
                <a:highlight>
                  <a:srgbClr val="FFFF00"/>
                </a:highlight>
                <a:latin typeface="Times New Roman" panose="02020603050405020304" pitchFamily="18" charset="0"/>
                <a:ea typeface="Times New Roman" panose="02020603050405020304" pitchFamily="18" charset="0"/>
              </a:rPr>
              <a:t>赛</a:t>
            </a:r>
            <a:r>
              <a:rPr lang="en-US" altLang="zh-CN" sz="2000" dirty="0">
                <a:highlight>
                  <a:srgbClr val="FFFF00"/>
                </a:highlight>
                <a:latin typeface="Times New Roman" panose="02020603050405020304" pitchFamily="18" charset="0"/>
                <a:ea typeface="Times New Roman" panose="02020603050405020304" pitchFamily="18" charset="0"/>
              </a:rPr>
              <a:t>7:14=</a:t>
            </a:r>
            <a:r>
              <a:rPr lang="zh-CN" altLang="en-US" sz="2000" dirty="0">
                <a:highlight>
                  <a:srgbClr val="FFFF00"/>
                </a:highlight>
                <a:latin typeface="Times New Roman" panose="02020603050405020304" pitchFamily="18" charset="0"/>
                <a:ea typeface="Times New Roman" panose="02020603050405020304" pitchFamily="18" charset="0"/>
              </a:rPr>
              <a:t>弥赛亚由童女所生</a:t>
            </a:r>
          </a:p>
          <a:p>
            <a:r>
              <a:rPr lang="en-US" altLang="zh-CN" sz="2000" dirty="0">
                <a:latin typeface="Times New Roman" panose="02020603050405020304" pitchFamily="18" charset="0"/>
                <a:ea typeface="Times New Roman" panose="02020603050405020304" pitchFamily="18" charset="0"/>
              </a:rPr>
              <a:t>4. </a:t>
            </a:r>
            <a:r>
              <a:rPr lang="en-US" sz="2000" dirty="0">
                <a:latin typeface="Times New Roman" panose="02020603050405020304" pitchFamily="18" charset="0"/>
                <a:ea typeface="Times New Roman" panose="02020603050405020304" pitchFamily="18" charset="0"/>
              </a:rPr>
              <a:t>Isaiah 8:17-18 = The Messiah trusts in God</a:t>
            </a:r>
          </a:p>
          <a:p>
            <a:r>
              <a:rPr lang="zh-CN" altLang="en-US" sz="2000" dirty="0">
                <a:latin typeface="Times New Roman" panose="02020603050405020304" pitchFamily="18" charset="0"/>
                <a:ea typeface="Times New Roman" panose="02020603050405020304" pitchFamily="18" charset="0"/>
              </a:rPr>
              <a:t>    赛</a:t>
            </a:r>
            <a:r>
              <a:rPr lang="en-US" altLang="zh-CN" sz="2000" dirty="0">
                <a:latin typeface="Times New Roman" panose="02020603050405020304" pitchFamily="18" charset="0"/>
                <a:ea typeface="Times New Roman" panose="02020603050405020304" pitchFamily="18" charset="0"/>
              </a:rPr>
              <a:t>8:17-18=</a:t>
            </a:r>
            <a:r>
              <a:rPr lang="zh-CN" altLang="en-US" sz="2000" dirty="0">
                <a:latin typeface="Times New Roman" panose="02020603050405020304" pitchFamily="18" charset="0"/>
                <a:ea typeface="Times New Roman" panose="02020603050405020304" pitchFamily="18" charset="0"/>
              </a:rPr>
              <a:t>弥赛亚倚靠神</a:t>
            </a:r>
          </a:p>
          <a:p>
            <a:r>
              <a:rPr lang="en-US" altLang="zh-CN" sz="2000" dirty="0">
                <a:latin typeface="Times New Roman" panose="02020603050405020304" pitchFamily="18" charset="0"/>
                <a:ea typeface="Times New Roman" panose="02020603050405020304" pitchFamily="18" charset="0"/>
              </a:rPr>
              <a:t>5. </a:t>
            </a:r>
            <a:r>
              <a:rPr lang="en-US" sz="2000" dirty="0">
                <a:highlight>
                  <a:srgbClr val="FFFF00"/>
                </a:highlight>
                <a:latin typeface="Times New Roman" panose="02020603050405020304" pitchFamily="18" charset="0"/>
                <a:ea typeface="Times New Roman" panose="02020603050405020304" pitchFamily="18" charset="0"/>
              </a:rPr>
              <a:t>Isaiah 9:1-7 = The Messiah is the heir to the throne of David</a:t>
            </a:r>
          </a:p>
          <a:p>
            <a:r>
              <a:rPr lang="zh-CN" altLang="en-US" sz="2000" dirty="0">
                <a:latin typeface="Times New Roman" panose="02020603050405020304" pitchFamily="18" charset="0"/>
                <a:ea typeface="Times New Roman" panose="02020603050405020304" pitchFamily="18" charset="0"/>
              </a:rPr>
              <a:t>    </a:t>
            </a:r>
            <a:r>
              <a:rPr lang="zh-CN" altLang="en-US" sz="2000" dirty="0">
                <a:highlight>
                  <a:srgbClr val="FFFF00"/>
                </a:highlight>
                <a:latin typeface="Times New Roman" panose="02020603050405020304" pitchFamily="18" charset="0"/>
                <a:ea typeface="Times New Roman" panose="02020603050405020304" pitchFamily="18" charset="0"/>
              </a:rPr>
              <a:t>赛</a:t>
            </a:r>
            <a:r>
              <a:rPr lang="en-US" altLang="zh-CN" sz="2000" dirty="0">
                <a:highlight>
                  <a:srgbClr val="FFFF00"/>
                </a:highlight>
                <a:latin typeface="Times New Roman" panose="02020603050405020304" pitchFamily="18" charset="0"/>
                <a:ea typeface="Times New Roman" panose="02020603050405020304" pitchFamily="18" charset="0"/>
              </a:rPr>
              <a:t>9:1-7=</a:t>
            </a:r>
            <a:r>
              <a:rPr lang="zh-CN" altLang="en-US" sz="2000" dirty="0">
                <a:highlight>
                  <a:srgbClr val="FFFF00"/>
                </a:highlight>
                <a:latin typeface="Times New Roman" panose="02020603050405020304" pitchFamily="18" charset="0"/>
                <a:ea typeface="Times New Roman" panose="02020603050405020304" pitchFamily="18" charset="0"/>
              </a:rPr>
              <a:t>弥赛亚是大卫王座的继承者</a:t>
            </a:r>
          </a:p>
          <a:p>
            <a:r>
              <a:rPr lang="en-US" altLang="zh-CN" sz="2000" dirty="0">
                <a:latin typeface="Times New Roman" panose="02020603050405020304" pitchFamily="18" charset="0"/>
                <a:ea typeface="Times New Roman" panose="02020603050405020304" pitchFamily="18" charset="0"/>
              </a:rPr>
              <a:t>6. </a:t>
            </a:r>
            <a:r>
              <a:rPr lang="en-US" sz="2000" dirty="0">
                <a:highlight>
                  <a:srgbClr val="FFFF00"/>
                </a:highlight>
                <a:latin typeface="Times New Roman" panose="02020603050405020304" pitchFamily="18" charset="0"/>
                <a:ea typeface="Times New Roman" panose="02020603050405020304" pitchFamily="18" charset="0"/>
              </a:rPr>
              <a:t>Isaiah 11:1-5 = The Messiah as the stump from Jesse</a:t>
            </a:r>
          </a:p>
          <a:p>
            <a:r>
              <a:rPr lang="zh-CN" altLang="en-US" sz="2000" dirty="0">
                <a:latin typeface="Times New Roman" panose="02020603050405020304" pitchFamily="18" charset="0"/>
                <a:ea typeface="Times New Roman" panose="02020603050405020304" pitchFamily="18" charset="0"/>
              </a:rPr>
              <a:t>    </a:t>
            </a:r>
            <a:r>
              <a:rPr lang="zh-CN" altLang="en-US" sz="2000" dirty="0">
                <a:highlight>
                  <a:srgbClr val="FFFF00"/>
                </a:highlight>
                <a:latin typeface="Times New Roman" panose="02020603050405020304" pitchFamily="18" charset="0"/>
                <a:ea typeface="Times New Roman" panose="02020603050405020304" pitchFamily="18" charset="0"/>
              </a:rPr>
              <a:t>赛</a:t>
            </a:r>
            <a:r>
              <a:rPr lang="en-US" altLang="zh-CN" sz="2000" dirty="0">
                <a:highlight>
                  <a:srgbClr val="FFFF00"/>
                </a:highlight>
                <a:latin typeface="Times New Roman" panose="02020603050405020304" pitchFamily="18" charset="0"/>
                <a:ea typeface="Times New Roman" panose="02020603050405020304" pitchFamily="18" charset="0"/>
              </a:rPr>
              <a:t>11:1-5=</a:t>
            </a:r>
            <a:r>
              <a:rPr lang="zh-CN" altLang="en-US" sz="2000" dirty="0">
                <a:highlight>
                  <a:srgbClr val="FFFF00"/>
                </a:highlight>
                <a:latin typeface="Times New Roman" panose="02020603050405020304" pitchFamily="18" charset="0"/>
                <a:ea typeface="Times New Roman" panose="02020603050405020304" pitchFamily="18" charset="0"/>
              </a:rPr>
              <a:t>弥赛亚是耶西的本</a:t>
            </a:r>
          </a:p>
          <a:p>
            <a:r>
              <a:rPr lang="en-US" altLang="zh-CN" sz="2000" dirty="0">
                <a:latin typeface="Times New Roman" panose="02020603050405020304" pitchFamily="18" charset="0"/>
                <a:ea typeface="Times New Roman" panose="02020603050405020304" pitchFamily="18" charset="0"/>
              </a:rPr>
              <a:t>7. </a:t>
            </a:r>
            <a:r>
              <a:rPr lang="en-US" sz="2000" dirty="0">
                <a:latin typeface="Times New Roman" panose="02020603050405020304" pitchFamily="18" charset="0"/>
                <a:ea typeface="Times New Roman" panose="02020603050405020304" pitchFamily="18" charset="0"/>
              </a:rPr>
              <a:t>Isaiah 24:21-26 = The triumph of the Messiah</a:t>
            </a:r>
          </a:p>
          <a:p>
            <a:r>
              <a:rPr lang="zh-CN" altLang="en-US" sz="2000" dirty="0">
                <a:latin typeface="Times New Roman" panose="02020603050405020304" pitchFamily="18" charset="0"/>
                <a:ea typeface="Times New Roman" panose="02020603050405020304" pitchFamily="18" charset="0"/>
              </a:rPr>
              <a:t>    赛</a:t>
            </a:r>
            <a:r>
              <a:rPr lang="en-US" altLang="zh-CN" sz="2000" dirty="0">
                <a:latin typeface="Times New Roman" panose="02020603050405020304" pitchFamily="18" charset="0"/>
                <a:ea typeface="Times New Roman" panose="02020603050405020304" pitchFamily="18" charset="0"/>
              </a:rPr>
              <a:t>24:21-26=</a:t>
            </a:r>
            <a:r>
              <a:rPr lang="zh-CN" altLang="en-US" sz="2000" dirty="0">
                <a:latin typeface="Times New Roman" panose="02020603050405020304" pitchFamily="18" charset="0"/>
                <a:ea typeface="Times New Roman" panose="02020603050405020304" pitchFamily="18" charset="0"/>
              </a:rPr>
              <a:t>弥赛亚得胜</a:t>
            </a:r>
          </a:p>
          <a:p>
            <a:r>
              <a:rPr lang="en-US" altLang="zh-CN" sz="2000" dirty="0">
                <a:latin typeface="Times New Roman" panose="02020603050405020304" pitchFamily="18" charset="0"/>
                <a:ea typeface="Times New Roman" panose="02020603050405020304" pitchFamily="18" charset="0"/>
              </a:rPr>
              <a:t>8. </a:t>
            </a:r>
            <a:r>
              <a:rPr lang="en-US" sz="2000" dirty="0">
                <a:latin typeface="Times New Roman" panose="02020603050405020304" pitchFamily="18" charset="0"/>
                <a:ea typeface="Times New Roman" panose="02020603050405020304" pitchFamily="18" charset="0"/>
              </a:rPr>
              <a:t>Isaiah 28:16 = The Messiah as the precious cornerstone</a:t>
            </a:r>
          </a:p>
          <a:p>
            <a:r>
              <a:rPr lang="zh-CN" altLang="en-US" sz="2000" dirty="0">
                <a:latin typeface="Times New Roman" panose="02020603050405020304" pitchFamily="18" charset="0"/>
                <a:ea typeface="Times New Roman" panose="02020603050405020304" pitchFamily="18" charset="0"/>
              </a:rPr>
              <a:t>    赛</a:t>
            </a:r>
            <a:r>
              <a:rPr lang="en-US" altLang="zh-CN" sz="2000" dirty="0">
                <a:latin typeface="Times New Roman" panose="02020603050405020304" pitchFamily="18" charset="0"/>
                <a:ea typeface="Times New Roman" panose="02020603050405020304" pitchFamily="18" charset="0"/>
              </a:rPr>
              <a:t>28:16=</a:t>
            </a:r>
            <a:r>
              <a:rPr lang="zh-CN" altLang="en-US" sz="2000" dirty="0">
                <a:latin typeface="Times New Roman" panose="02020603050405020304" pitchFamily="18" charset="0"/>
                <a:ea typeface="Times New Roman" panose="02020603050405020304" pitchFamily="18" charset="0"/>
              </a:rPr>
              <a:t>弥赛亚是宝贵的房角石</a:t>
            </a:r>
          </a:p>
          <a:p>
            <a:r>
              <a:rPr lang="en-US" altLang="zh-CN" sz="2000" dirty="0">
                <a:latin typeface="Times New Roman" panose="02020603050405020304" pitchFamily="18" charset="0"/>
                <a:ea typeface="Times New Roman" panose="02020603050405020304" pitchFamily="18" charset="0"/>
              </a:rPr>
              <a:t>9. </a:t>
            </a:r>
            <a:r>
              <a:rPr lang="en-US" sz="2000" dirty="0">
                <a:latin typeface="Times New Roman" panose="02020603050405020304" pitchFamily="18" charset="0"/>
                <a:ea typeface="Times New Roman" panose="02020603050405020304" pitchFamily="18" charset="0"/>
              </a:rPr>
              <a:t>Isaiah 30:19-26 = The Messiah as teacher</a:t>
            </a:r>
          </a:p>
          <a:p>
            <a:r>
              <a:rPr lang="zh-CN" altLang="en-US" sz="2000" dirty="0">
                <a:latin typeface="Times New Roman" panose="02020603050405020304" pitchFamily="18" charset="0"/>
                <a:ea typeface="Times New Roman" panose="02020603050405020304" pitchFamily="18" charset="0"/>
              </a:rPr>
              <a:t>    赛</a:t>
            </a:r>
            <a:r>
              <a:rPr lang="en-US" altLang="zh-CN" sz="2000" dirty="0">
                <a:latin typeface="Times New Roman" panose="02020603050405020304" pitchFamily="18" charset="0"/>
                <a:ea typeface="Times New Roman" panose="02020603050405020304" pitchFamily="18" charset="0"/>
              </a:rPr>
              <a:t>30:19-26=</a:t>
            </a:r>
            <a:r>
              <a:rPr lang="zh-CN" altLang="en-US" sz="2000" dirty="0">
                <a:latin typeface="Times New Roman" panose="02020603050405020304" pitchFamily="18" charset="0"/>
                <a:ea typeface="Times New Roman" panose="02020603050405020304" pitchFamily="18" charset="0"/>
              </a:rPr>
              <a:t>弥赛亚是教师</a:t>
            </a:r>
          </a:p>
        </p:txBody>
      </p:sp>
      <p:sp>
        <p:nvSpPr>
          <p:cNvPr id="3" name="Rectangle 2">
            <a:extLst>
              <a:ext uri="{FF2B5EF4-FFF2-40B4-BE49-F238E27FC236}">
                <a16:creationId xmlns:a16="http://schemas.microsoft.com/office/drawing/2014/main" id="{2FB56441-4B1D-BA40-9ABA-9FA4D6CCE6C7}"/>
              </a:ext>
            </a:extLst>
          </p:cNvPr>
          <p:cNvSpPr/>
          <p:nvPr/>
        </p:nvSpPr>
        <p:spPr>
          <a:xfrm>
            <a:off x="282222" y="171450"/>
            <a:ext cx="11650134" cy="6529388"/>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65340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7E85D0-9C3F-214F-B83A-7FF2F857F1F4}"/>
              </a:ext>
            </a:extLst>
          </p:cNvPr>
          <p:cNvSpPr/>
          <p:nvPr/>
        </p:nvSpPr>
        <p:spPr>
          <a:xfrm>
            <a:off x="495300" y="250656"/>
            <a:ext cx="11201400" cy="6217087"/>
          </a:xfrm>
          <a:prstGeom prst="rect">
            <a:avLst/>
          </a:prstGeom>
        </p:spPr>
        <p:txBody>
          <a:bodyPr wrap="square">
            <a:spAutoFit/>
          </a:bodyPr>
          <a:lstStyle/>
          <a:p>
            <a:r>
              <a:rPr lang="en-US" sz="2000" b="1" dirty="0">
                <a:latin typeface="Times New Roman" panose="02020603050405020304" pitchFamily="18" charset="0"/>
                <a:ea typeface="Times New Roman" panose="02020603050405020304" pitchFamily="18" charset="0"/>
              </a:rPr>
              <a:t>Isaiah 11:1-10</a:t>
            </a:r>
          </a:p>
          <a:p>
            <a:r>
              <a:rPr lang="en-US" dirty="0">
                <a:latin typeface="Times New Roman" panose="02020603050405020304" pitchFamily="18" charset="0"/>
                <a:ea typeface="Times New Roman" panose="02020603050405020304" pitchFamily="18" charset="0"/>
              </a:rPr>
              <a:t>“A shoot will come up from the stump of Jesse; from his roots a Branch will bear fruit. </a:t>
            </a:r>
            <a:r>
              <a:rPr lang="en-US" baseline="30000" dirty="0">
                <a:latin typeface="Times New Roman" panose="02020603050405020304" pitchFamily="18" charset="0"/>
                <a:ea typeface="Times New Roman" panose="02020603050405020304" pitchFamily="18" charset="0"/>
              </a:rPr>
              <a:t>2</a:t>
            </a:r>
            <a:r>
              <a:rPr lang="en-US" dirty="0">
                <a:latin typeface="Times New Roman" panose="02020603050405020304" pitchFamily="18" charset="0"/>
                <a:ea typeface="Times New Roman" panose="02020603050405020304" pitchFamily="18" charset="0"/>
              </a:rPr>
              <a:t> The Spirit of the LORD will rest on him— the Spirit of wisdom and of understanding, the Spirit of counsel and of power, the Spirit of knowledge and of the fear of the LORD— </a:t>
            </a:r>
            <a:r>
              <a:rPr lang="en-US" baseline="30000" dirty="0">
                <a:latin typeface="Times New Roman" panose="02020603050405020304" pitchFamily="18" charset="0"/>
                <a:ea typeface="Times New Roman" panose="02020603050405020304" pitchFamily="18" charset="0"/>
              </a:rPr>
              <a:t>3</a:t>
            </a:r>
            <a:r>
              <a:rPr lang="en-US" dirty="0">
                <a:latin typeface="Times New Roman" panose="02020603050405020304" pitchFamily="18" charset="0"/>
                <a:ea typeface="Times New Roman" panose="02020603050405020304" pitchFamily="18" charset="0"/>
              </a:rPr>
              <a:t> and he will delight in the fear of the LORD. He will not judge by what he sees with his eyes or decide by what he hears with his ears; </a:t>
            </a:r>
            <a:r>
              <a:rPr lang="en-US" baseline="30000" dirty="0">
                <a:latin typeface="Times New Roman" panose="02020603050405020304" pitchFamily="18" charset="0"/>
                <a:ea typeface="Times New Roman" panose="02020603050405020304" pitchFamily="18" charset="0"/>
              </a:rPr>
              <a:t>4</a:t>
            </a:r>
            <a:r>
              <a:rPr lang="en-US" dirty="0">
                <a:latin typeface="Times New Roman" panose="02020603050405020304" pitchFamily="18" charset="0"/>
                <a:ea typeface="Times New Roman" panose="02020603050405020304" pitchFamily="18" charset="0"/>
              </a:rPr>
              <a:t> but with righteousness he will judge the needy, with justice he will give decisions for the poor of the earth. He will strike the earth with the rod of his mouth; with the breath of his lips he will slay the wicked. </a:t>
            </a:r>
            <a:r>
              <a:rPr lang="en-US" baseline="30000" dirty="0">
                <a:latin typeface="Times New Roman" panose="02020603050405020304" pitchFamily="18" charset="0"/>
                <a:ea typeface="Times New Roman" panose="02020603050405020304" pitchFamily="18" charset="0"/>
              </a:rPr>
              <a:t>5 </a:t>
            </a:r>
            <a:r>
              <a:rPr lang="en-US" dirty="0">
                <a:latin typeface="Times New Roman" panose="02020603050405020304" pitchFamily="18" charset="0"/>
                <a:ea typeface="Times New Roman" panose="02020603050405020304" pitchFamily="18" charset="0"/>
              </a:rPr>
              <a:t>Righteousness will be his belt and faithfulness the sash around his waist. </a:t>
            </a:r>
            <a:r>
              <a:rPr lang="en-US" baseline="30000" dirty="0">
                <a:latin typeface="Times New Roman" panose="02020603050405020304" pitchFamily="18" charset="0"/>
                <a:ea typeface="Times New Roman" panose="02020603050405020304" pitchFamily="18" charset="0"/>
              </a:rPr>
              <a:t>6</a:t>
            </a:r>
            <a:r>
              <a:rPr lang="en-US" dirty="0">
                <a:latin typeface="Times New Roman" panose="02020603050405020304" pitchFamily="18" charset="0"/>
                <a:ea typeface="Times New Roman" panose="02020603050405020304" pitchFamily="18" charset="0"/>
              </a:rPr>
              <a:t> The wolf will live with the lamb, the leopard will lie down with the goat, the calf and the lion and the yearling together; and a little child will lead them. </a:t>
            </a:r>
            <a:r>
              <a:rPr lang="en-US" baseline="30000" dirty="0">
                <a:latin typeface="Times New Roman" panose="02020603050405020304" pitchFamily="18" charset="0"/>
                <a:ea typeface="Times New Roman" panose="02020603050405020304" pitchFamily="18" charset="0"/>
              </a:rPr>
              <a:t>7 </a:t>
            </a:r>
            <a:r>
              <a:rPr lang="en-US" dirty="0">
                <a:latin typeface="Times New Roman" panose="02020603050405020304" pitchFamily="18" charset="0"/>
                <a:ea typeface="Times New Roman" panose="02020603050405020304" pitchFamily="18" charset="0"/>
              </a:rPr>
              <a:t>The cow will feed with the bear, their young will lie down together, and the lion will eat straw like the ox. </a:t>
            </a:r>
            <a:r>
              <a:rPr lang="en-US" baseline="30000" dirty="0">
                <a:latin typeface="Times New Roman" panose="02020603050405020304" pitchFamily="18" charset="0"/>
                <a:ea typeface="Times New Roman" panose="02020603050405020304" pitchFamily="18" charset="0"/>
              </a:rPr>
              <a:t>8</a:t>
            </a:r>
            <a:r>
              <a:rPr lang="en-US" dirty="0">
                <a:latin typeface="Times New Roman" panose="02020603050405020304" pitchFamily="18" charset="0"/>
                <a:ea typeface="Times New Roman" panose="02020603050405020304" pitchFamily="18" charset="0"/>
              </a:rPr>
              <a:t> The infant will play near the hole of the cobra, and the young child put his hand into the viper’s nest.</a:t>
            </a:r>
            <a:r>
              <a:rPr lang="en-US" baseline="30000" dirty="0">
                <a:latin typeface="Times New Roman" panose="02020603050405020304" pitchFamily="18" charset="0"/>
                <a:ea typeface="Times New Roman" panose="02020603050405020304" pitchFamily="18" charset="0"/>
              </a:rPr>
              <a:t> 9 </a:t>
            </a:r>
            <a:r>
              <a:rPr lang="en-US" dirty="0">
                <a:latin typeface="Times New Roman" panose="02020603050405020304" pitchFamily="18" charset="0"/>
                <a:ea typeface="Times New Roman" panose="02020603050405020304" pitchFamily="18" charset="0"/>
              </a:rPr>
              <a:t>They will neither harm nor destroy on all my holy mountain, for the earth will be full of the knowledge of the LORD as the waters cover the sea.</a:t>
            </a:r>
            <a:r>
              <a:rPr lang="en-US" baseline="30000" dirty="0">
                <a:latin typeface="Times New Roman" panose="02020603050405020304" pitchFamily="18" charset="0"/>
                <a:ea typeface="Times New Roman" panose="02020603050405020304" pitchFamily="18" charset="0"/>
              </a:rPr>
              <a:t> 10 </a:t>
            </a:r>
            <a:r>
              <a:rPr lang="en-US" dirty="0">
                <a:latin typeface="Times New Roman" panose="02020603050405020304" pitchFamily="18" charset="0"/>
                <a:ea typeface="Times New Roman" panose="02020603050405020304" pitchFamily="18" charset="0"/>
              </a:rPr>
              <a:t>In that day the Root of Jesse will stand as a banner for the peoples; the nations will rally to him, and his place of rest will be glorious. </a:t>
            </a:r>
          </a:p>
          <a:p>
            <a:r>
              <a:rPr lang="zh-CN" altLang="en-US" dirty="0">
                <a:latin typeface="Times New Roman" panose="02020603050405020304" pitchFamily="18" charset="0"/>
                <a:ea typeface="Times New Roman" panose="02020603050405020304" pitchFamily="18" charset="0"/>
              </a:rPr>
              <a:t>赛</a:t>
            </a:r>
            <a:r>
              <a:rPr lang="en-US" altLang="zh-CN" dirty="0">
                <a:latin typeface="Times New Roman" panose="02020603050405020304" pitchFamily="18" charset="0"/>
                <a:ea typeface="Times New Roman" panose="02020603050405020304" pitchFamily="18" charset="0"/>
              </a:rPr>
              <a:t>11:1-10</a:t>
            </a:r>
          </a:p>
          <a:p>
            <a:r>
              <a:rPr lang="zh-CN" altLang="en-US" dirty="0">
                <a:latin typeface="Times New Roman" panose="02020603050405020304" pitchFamily="18" charset="0"/>
                <a:ea typeface="Times New Roman" panose="02020603050405020304" pitchFamily="18" charset="0"/>
              </a:rPr>
              <a:t>“</a:t>
            </a:r>
            <a:r>
              <a:rPr lang="en-US" altLang="zh-CN" dirty="0">
                <a:latin typeface="Times New Roman" panose="02020603050405020304" pitchFamily="18" charset="0"/>
                <a:ea typeface="Times New Roman" panose="02020603050405020304" pitchFamily="18" charset="0"/>
              </a:rPr>
              <a:t>1</a:t>
            </a:r>
            <a:r>
              <a:rPr lang="zh-CN" altLang="en-US" dirty="0">
                <a:latin typeface="Times New Roman" panose="02020603050405020304" pitchFamily="18" charset="0"/>
                <a:ea typeface="Times New Roman" panose="02020603050405020304" pitchFamily="18" charset="0"/>
              </a:rPr>
              <a:t>从耶西的本必发一条，从他根生的枝子必结果实。</a:t>
            </a:r>
            <a:r>
              <a:rPr lang="en-US" altLang="zh-CN" dirty="0">
                <a:latin typeface="Times New Roman" panose="02020603050405020304" pitchFamily="18" charset="0"/>
                <a:ea typeface="Times New Roman" panose="02020603050405020304" pitchFamily="18" charset="0"/>
              </a:rPr>
              <a:t>2</a:t>
            </a:r>
            <a:r>
              <a:rPr lang="zh-CN" altLang="en-US" dirty="0">
                <a:latin typeface="Times New Roman" panose="02020603050405020304" pitchFamily="18" charset="0"/>
                <a:ea typeface="Times New Roman" panose="02020603050405020304" pitchFamily="18" charset="0"/>
              </a:rPr>
              <a:t>耶和华的灵必住在他身上，就是使他有智慧和聪明的灵，谋略和能力的灵，知识和敬畏耶和华的灵。</a:t>
            </a:r>
            <a:r>
              <a:rPr lang="en-US" altLang="zh-CN" dirty="0">
                <a:latin typeface="Times New Roman" panose="02020603050405020304" pitchFamily="18" charset="0"/>
                <a:ea typeface="Times New Roman" panose="02020603050405020304" pitchFamily="18" charset="0"/>
              </a:rPr>
              <a:t>3</a:t>
            </a:r>
            <a:r>
              <a:rPr lang="zh-CN" altLang="en-US" dirty="0">
                <a:latin typeface="Times New Roman" panose="02020603050405020304" pitchFamily="18" charset="0"/>
                <a:ea typeface="Times New Roman" panose="02020603050405020304" pitchFamily="18" charset="0"/>
              </a:rPr>
              <a:t>他必以敬畏耶和华为乐。行审判不凭眼见，断是非也不凭耳闻。</a:t>
            </a:r>
            <a:r>
              <a:rPr lang="en-US" altLang="zh-CN" dirty="0">
                <a:latin typeface="Times New Roman" panose="02020603050405020304" pitchFamily="18" charset="0"/>
                <a:ea typeface="Times New Roman" panose="02020603050405020304" pitchFamily="18" charset="0"/>
              </a:rPr>
              <a:t>4</a:t>
            </a:r>
            <a:r>
              <a:rPr lang="zh-CN" altLang="en-US" dirty="0">
                <a:latin typeface="Times New Roman" panose="02020603050405020304" pitchFamily="18" charset="0"/>
                <a:ea typeface="Times New Roman" panose="02020603050405020304" pitchFamily="18" charset="0"/>
              </a:rPr>
              <a:t>却要以公义审判贫穷人，以正直判断世上的谦卑人。以口中的杖击打世界。以嘴里的气杀戮恶人。</a:t>
            </a:r>
            <a:r>
              <a:rPr lang="en-US" altLang="zh-CN" dirty="0">
                <a:latin typeface="Times New Roman" panose="02020603050405020304" pitchFamily="18" charset="0"/>
                <a:ea typeface="Times New Roman" panose="02020603050405020304" pitchFamily="18" charset="0"/>
              </a:rPr>
              <a:t>5</a:t>
            </a:r>
            <a:r>
              <a:rPr lang="zh-CN" altLang="en-US" dirty="0">
                <a:latin typeface="Times New Roman" panose="02020603050405020304" pitchFamily="18" charset="0"/>
                <a:ea typeface="Times New Roman" panose="02020603050405020304" pitchFamily="18" charset="0"/>
              </a:rPr>
              <a:t>公义必当他的腰带，信实必当他胁下的带子。</a:t>
            </a:r>
            <a:r>
              <a:rPr lang="en-US" altLang="zh-CN" dirty="0">
                <a:latin typeface="Times New Roman" panose="02020603050405020304" pitchFamily="18" charset="0"/>
                <a:ea typeface="Times New Roman" panose="02020603050405020304" pitchFamily="18" charset="0"/>
              </a:rPr>
              <a:t>6</a:t>
            </a:r>
            <a:r>
              <a:rPr lang="zh-CN" altLang="en-US" dirty="0">
                <a:latin typeface="Times New Roman" panose="02020603050405020304" pitchFamily="18" charset="0"/>
                <a:ea typeface="Times New Roman" panose="02020603050405020304" pitchFamily="18" charset="0"/>
              </a:rPr>
              <a:t>豺狼必与绵羊羔同居，豹子与山羊羔同卧。少壮狮子，与牛犊，并肥畜同群。小孩子要牵引他们。</a:t>
            </a:r>
            <a:r>
              <a:rPr lang="en-US" altLang="zh-CN" dirty="0">
                <a:latin typeface="Times New Roman" panose="02020603050405020304" pitchFamily="18" charset="0"/>
                <a:ea typeface="Times New Roman" panose="02020603050405020304" pitchFamily="18" charset="0"/>
              </a:rPr>
              <a:t>7</a:t>
            </a:r>
            <a:r>
              <a:rPr lang="zh-CN" altLang="en-US" dirty="0">
                <a:latin typeface="Times New Roman" panose="02020603050405020304" pitchFamily="18" charset="0"/>
                <a:ea typeface="Times New Roman" panose="02020603050405020304" pitchFamily="18" charset="0"/>
              </a:rPr>
              <a:t>牛必与熊同食。牛犊必与小熊同卧。狮子必吃草与牛一样。</a:t>
            </a:r>
            <a:r>
              <a:rPr lang="en-US" altLang="zh-CN" dirty="0">
                <a:latin typeface="Times New Roman" panose="02020603050405020304" pitchFamily="18" charset="0"/>
                <a:ea typeface="Times New Roman" panose="02020603050405020304" pitchFamily="18" charset="0"/>
              </a:rPr>
              <a:t>8</a:t>
            </a:r>
            <a:r>
              <a:rPr lang="zh-CN" altLang="en-US" dirty="0">
                <a:latin typeface="Times New Roman" panose="02020603050405020304" pitchFamily="18" charset="0"/>
                <a:ea typeface="Times New Roman" panose="02020603050405020304" pitchFamily="18" charset="0"/>
              </a:rPr>
              <a:t>吃奶的孩子必玩耍在虺蛇的洞口，断奶的婴儿必按手在毒蛇的穴上。</a:t>
            </a:r>
            <a:r>
              <a:rPr lang="en-US" altLang="zh-CN" dirty="0">
                <a:latin typeface="Times New Roman" panose="02020603050405020304" pitchFamily="18" charset="0"/>
                <a:ea typeface="Times New Roman" panose="02020603050405020304" pitchFamily="18" charset="0"/>
              </a:rPr>
              <a:t>9</a:t>
            </a:r>
            <a:r>
              <a:rPr lang="zh-CN" altLang="en-US" dirty="0">
                <a:latin typeface="Times New Roman" panose="02020603050405020304" pitchFamily="18" charset="0"/>
                <a:ea typeface="Times New Roman" panose="02020603050405020304" pitchFamily="18" charset="0"/>
              </a:rPr>
              <a:t>在我圣山的遍处，这一切都不伤人，不害物。因为认识耶和华的知识要充满遍地，好像水充满洋海一般。</a:t>
            </a:r>
            <a:r>
              <a:rPr lang="en-US" altLang="zh-CN" dirty="0">
                <a:latin typeface="Times New Roman" panose="02020603050405020304" pitchFamily="18" charset="0"/>
                <a:ea typeface="Times New Roman" panose="02020603050405020304" pitchFamily="18" charset="0"/>
              </a:rPr>
              <a:t>10</a:t>
            </a:r>
            <a:r>
              <a:rPr lang="zh-CN" altLang="en-US" dirty="0">
                <a:latin typeface="Times New Roman" panose="02020603050405020304" pitchFamily="18" charset="0"/>
                <a:ea typeface="Times New Roman" panose="02020603050405020304" pitchFamily="18" charset="0"/>
              </a:rPr>
              <a:t>到那日，耶西的根立作万民的大旗。外邦人必寻求他。他安息之所大有荣耀。”</a:t>
            </a:r>
            <a:endParaRPr lang="en-US" dirty="0">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2FB56441-4B1D-BA40-9ABA-9FA4D6CCE6C7}"/>
              </a:ext>
            </a:extLst>
          </p:cNvPr>
          <p:cNvSpPr/>
          <p:nvPr/>
        </p:nvSpPr>
        <p:spPr>
          <a:xfrm>
            <a:off x="282222" y="171450"/>
            <a:ext cx="11650134" cy="6529388"/>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10755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7E85D0-9C3F-214F-B83A-7FF2F857F1F4}"/>
              </a:ext>
            </a:extLst>
          </p:cNvPr>
          <p:cNvSpPr/>
          <p:nvPr/>
        </p:nvSpPr>
        <p:spPr>
          <a:xfrm>
            <a:off x="495300" y="250656"/>
            <a:ext cx="11201400" cy="6494085"/>
          </a:xfrm>
          <a:prstGeom prst="rect">
            <a:avLst/>
          </a:prstGeom>
        </p:spPr>
        <p:txBody>
          <a:bodyPr wrap="square">
            <a:spAutoFit/>
          </a:bodyPr>
          <a:lstStyle/>
          <a:p>
            <a:r>
              <a:rPr lang="en-US" sz="2000" b="1" dirty="0">
                <a:latin typeface="Times New Roman" panose="02020603050405020304" pitchFamily="18" charset="0"/>
                <a:ea typeface="Times New Roman" panose="02020603050405020304" pitchFamily="18" charset="0"/>
              </a:rPr>
              <a:t>Isaiah 11:1-10</a:t>
            </a:r>
          </a:p>
          <a:p>
            <a:r>
              <a:rPr lang="en-US" dirty="0">
                <a:latin typeface="Times New Roman" panose="02020603050405020304" pitchFamily="18" charset="0"/>
                <a:ea typeface="Times New Roman" panose="02020603050405020304" pitchFamily="18" charset="0"/>
              </a:rPr>
              <a:t>“A shoot will come up from </a:t>
            </a:r>
            <a:r>
              <a:rPr lang="en-US" dirty="0">
                <a:highlight>
                  <a:srgbClr val="FFFF00"/>
                </a:highlight>
                <a:latin typeface="Times New Roman" panose="02020603050405020304" pitchFamily="18" charset="0"/>
                <a:ea typeface="Times New Roman" panose="02020603050405020304" pitchFamily="18" charset="0"/>
              </a:rPr>
              <a:t>the stump of Jesse</a:t>
            </a:r>
            <a:r>
              <a:rPr lang="en-US" dirty="0">
                <a:latin typeface="Times New Roman" panose="02020603050405020304" pitchFamily="18" charset="0"/>
                <a:ea typeface="Times New Roman" panose="02020603050405020304" pitchFamily="18" charset="0"/>
              </a:rPr>
              <a:t>; from his roots a Branch will bear fruit. </a:t>
            </a:r>
            <a:r>
              <a:rPr lang="en-US" baseline="30000" dirty="0">
                <a:latin typeface="Times New Roman" panose="02020603050405020304" pitchFamily="18" charset="0"/>
                <a:ea typeface="Times New Roman" panose="02020603050405020304" pitchFamily="18" charset="0"/>
              </a:rPr>
              <a:t>2</a:t>
            </a:r>
            <a:r>
              <a:rPr lang="en-US" dirty="0">
                <a:latin typeface="Times New Roman" panose="02020603050405020304" pitchFamily="18" charset="0"/>
                <a:ea typeface="Times New Roman" panose="02020603050405020304" pitchFamily="18" charset="0"/>
              </a:rPr>
              <a:t> The Spirit of the LORD will rest on him— the Spirit of wisdom and of understanding, the Spirit of counsel and of power, the Spirit of knowledge and of the fear of the LORD— </a:t>
            </a:r>
            <a:r>
              <a:rPr lang="en-US" baseline="30000" dirty="0">
                <a:latin typeface="Times New Roman" panose="02020603050405020304" pitchFamily="18" charset="0"/>
                <a:ea typeface="Times New Roman" panose="02020603050405020304" pitchFamily="18" charset="0"/>
              </a:rPr>
              <a:t>3</a:t>
            </a:r>
            <a:r>
              <a:rPr lang="en-US" dirty="0">
                <a:latin typeface="Times New Roman" panose="02020603050405020304" pitchFamily="18" charset="0"/>
                <a:ea typeface="Times New Roman" panose="02020603050405020304" pitchFamily="18" charset="0"/>
              </a:rPr>
              <a:t> and he will delight in the fear of the LORD. He will not judge by what he sees with his eyes or decide by what he hears with his ears; </a:t>
            </a:r>
            <a:r>
              <a:rPr lang="en-US" baseline="30000" dirty="0">
                <a:latin typeface="Times New Roman" panose="02020603050405020304" pitchFamily="18" charset="0"/>
                <a:ea typeface="Times New Roman" panose="02020603050405020304" pitchFamily="18" charset="0"/>
              </a:rPr>
              <a:t>4</a:t>
            </a:r>
            <a:r>
              <a:rPr lang="en-US" dirty="0">
                <a:latin typeface="Times New Roman" panose="02020603050405020304" pitchFamily="18" charset="0"/>
                <a:ea typeface="Times New Roman" panose="02020603050405020304" pitchFamily="18" charset="0"/>
              </a:rPr>
              <a:t> but with righteousness he will judge the needy, with justice he will give decisions for the poor of the earth. He will strike the earth with the rod of his mouth; with the breath of his lips he will slay the wicked. </a:t>
            </a:r>
            <a:r>
              <a:rPr lang="en-US" baseline="30000" dirty="0">
                <a:latin typeface="Times New Roman" panose="02020603050405020304" pitchFamily="18" charset="0"/>
                <a:ea typeface="Times New Roman" panose="02020603050405020304" pitchFamily="18" charset="0"/>
              </a:rPr>
              <a:t>5 </a:t>
            </a:r>
            <a:r>
              <a:rPr lang="en-US" dirty="0">
                <a:latin typeface="Times New Roman" panose="02020603050405020304" pitchFamily="18" charset="0"/>
                <a:ea typeface="Times New Roman" panose="02020603050405020304" pitchFamily="18" charset="0"/>
              </a:rPr>
              <a:t>Righteousness will be his belt and faithfulness the sash around his waist. </a:t>
            </a:r>
            <a:r>
              <a:rPr lang="en-US" baseline="30000" dirty="0">
                <a:latin typeface="Times New Roman" panose="02020603050405020304" pitchFamily="18" charset="0"/>
                <a:ea typeface="Times New Roman" panose="02020603050405020304" pitchFamily="18" charset="0"/>
              </a:rPr>
              <a:t>6</a:t>
            </a:r>
            <a:r>
              <a:rPr lang="en-US" dirty="0">
                <a:latin typeface="Times New Roman" panose="02020603050405020304" pitchFamily="18" charset="0"/>
                <a:ea typeface="Times New Roman" panose="02020603050405020304" pitchFamily="18" charset="0"/>
              </a:rPr>
              <a:t> The wolf will live with the lamb, the leopard will lie down with the goat, the calf and the lion and the yearling together; and a little child will lead them. </a:t>
            </a:r>
            <a:r>
              <a:rPr lang="en-US" baseline="30000" dirty="0">
                <a:latin typeface="Times New Roman" panose="02020603050405020304" pitchFamily="18" charset="0"/>
                <a:ea typeface="Times New Roman" panose="02020603050405020304" pitchFamily="18" charset="0"/>
              </a:rPr>
              <a:t>7 </a:t>
            </a:r>
            <a:r>
              <a:rPr lang="en-US" dirty="0">
                <a:latin typeface="Times New Roman" panose="02020603050405020304" pitchFamily="18" charset="0"/>
                <a:ea typeface="Times New Roman" panose="02020603050405020304" pitchFamily="18" charset="0"/>
              </a:rPr>
              <a:t>The cow will feed with the bear, their young will lie down together, and the lion will eat straw like the ox. </a:t>
            </a:r>
            <a:r>
              <a:rPr lang="en-US" baseline="30000" dirty="0">
                <a:latin typeface="Times New Roman" panose="02020603050405020304" pitchFamily="18" charset="0"/>
                <a:ea typeface="Times New Roman" panose="02020603050405020304" pitchFamily="18" charset="0"/>
              </a:rPr>
              <a:t>8</a:t>
            </a:r>
            <a:r>
              <a:rPr lang="en-US" dirty="0">
                <a:latin typeface="Times New Roman" panose="02020603050405020304" pitchFamily="18" charset="0"/>
                <a:ea typeface="Times New Roman" panose="02020603050405020304" pitchFamily="18" charset="0"/>
              </a:rPr>
              <a:t> The infant will play near the hole of the cobra, and the young child put his hand into the viper’s nest.</a:t>
            </a:r>
            <a:r>
              <a:rPr lang="en-US" baseline="30000" dirty="0">
                <a:latin typeface="Times New Roman" panose="02020603050405020304" pitchFamily="18" charset="0"/>
                <a:ea typeface="Times New Roman" panose="02020603050405020304" pitchFamily="18" charset="0"/>
              </a:rPr>
              <a:t> 9 </a:t>
            </a:r>
            <a:r>
              <a:rPr lang="en-US" dirty="0">
                <a:latin typeface="Times New Roman" panose="02020603050405020304" pitchFamily="18" charset="0"/>
                <a:ea typeface="Times New Roman" panose="02020603050405020304" pitchFamily="18" charset="0"/>
              </a:rPr>
              <a:t>They will neither harm nor destroy on all my holy mountain, for the earth will be full of the knowledge of the LORD as the waters cover the sea.</a:t>
            </a:r>
            <a:r>
              <a:rPr lang="en-US" baseline="30000" dirty="0">
                <a:latin typeface="Times New Roman" panose="02020603050405020304" pitchFamily="18" charset="0"/>
                <a:ea typeface="Times New Roman" panose="02020603050405020304" pitchFamily="18" charset="0"/>
              </a:rPr>
              <a:t> 10 </a:t>
            </a:r>
            <a:r>
              <a:rPr lang="en-US" dirty="0">
                <a:latin typeface="Times New Roman" panose="02020603050405020304" pitchFamily="18" charset="0"/>
                <a:ea typeface="Times New Roman" panose="02020603050405020304" pitchFamily="18" charset="0"/>
              </a:rPr>
              <a:t>In that day the Root of Jesse will stand as a banner for the peoples; the nations will rally to him, and his place of rest will be glorious. </a:t>
            </a:r>
          </a:p>
          <a:p>
            <a:r>
              <a:rPr lang="zh-CN" altLang="en-US" dirty="0">
                <a:latin typeface="Times New Roman" panose="02020603050405020304" pitchFamily="18" charset="0"/>
                <a:ea typeface="Times New Roman" panose="02020603050405020304" pitchFamily="18" charset="0"/>
              </a:rPr>
              <a:t>赛</a:t>
            </a:r>
            <a:r>
              <a:rPr lang="en-US" altLang="zh-CN" dirty="0">
                <a:latin typeface="Times New Roman" panose="02020603050405020304" pitchFamily="18" charset="0"/>
                <a:ea typeface="Times New Roman" panose="02020603050405020304" pitchFamily="18" charset="0"/>
              </a:rPr>
              <a:t>11:1-10</a:t>
            </a:r>
          </a:p>
          <a:p>
            <a:r>
              <a:rPr lang="en-US" altLang="zh-CN" dirty="0">
                <a:latin typeface="Times New Roman" panose="02020603050405020304" pitchFamily="18" charset="0"/>
                <a:ea typeface="Times New Roman" panose="02020603050405020304" pitchFamily="18" charset="0"/>
              </a:rPr>
              <a:t>“1</a:t>
            </a:r>
            <a:r>
              <a:rPr lang="zh-CN" altLang="en-US" dirty="0">
                <a:latin typeface="Times New Roman" panose="02020603050405020304" pitchFamily="18" charset="0"/>
                <a:ea typeface="Times New Roman" panose="02020603050405020304" pitchFamily="18" charset="0"/>
              </a:rPr>
              <a:t>从</a:t>
            </a:r>
            <a:r>
              <a:rPr lang="zh-CN" altLang="en-US" dirty="0">
                <a:highlight>
                  <a:srgbClr val="FFFF00"/>
                </a:highlight>
                <a:latin typeface="Times New Roman" panose="02020603050405020304" pitchFamily="18" charset="0"/>
                <a:ea typeface="Times New Roman" panose="02020603050405020304" pitchFamily="18" charset="0"/>
              </a:rPr>
              <a:t>耶西的本</a:t>
            </a:r>
            <a:r>
              <a:rPr lang="zh-CN" altLang="en-US" dirty="0">
                <a:latin typeface="Times New Roman" panose="02020603050405020304" pitchFamily="18" charset="0"/>
                <a:ea typeface="Times New Roman" panose="02020603050405020304" pitchFamily="18" charset="0"/>
              </a:rPr>
              <a:t>必发一条，从他根生的枝子必结果实。</a:t>
            </a:r>
            <a:r>
              <a:rPr lang="en-US" altLang="zh-CN" dirty="0">
                <a:latin typeface="Times New Roman" panose="02020603050405020304" pitchFamily="18" charset="0"/>
                <a:ea typeface="Times New Roman" panose="02020603050405020304" pitchFamily="18" charset="0"/>
              </a:rPr>
              <a:t>2</a:t>
            </a:r>
            <a:r>
              <a:rPr lang="zh-CN" altLang="en-US" dirty="0">
                <a:latin typeface="Times New Roman" panose="02020603050405020304" pitchFamily="18" charset="0"/>
                <a:ea typeface="Times New Roman" panose="02020603050405020304" pitchFamily="18" charset="0"/>
              </a:rPr>
              <a:t>耶和华的灵必住在他身上，就是使他有智慧和聪明的灵，谋略和能力的灵，知识和敬畏耶和华的灵。</a:t>
            </a:r>
            <a:r>
              <a:rPr lang="en-US" altLang="zh-CN" dirty="0">
                <a:latin typeface="Times New Roman" panose="02020603050405020304" pitchFamily="18" charset="0"/>
                <a:ea typeface="Times New Roman" panose="02020603050405020304" pitchFamily="18" charset="0"/>
              </a:rPr>
              <a:t>3</a:t>
            </a:r>
            <a:r>
              <a:rPr lang="zh-CN" altLang="en-US" dirty="0">
                <a:latin typeface="Times New Roman" panose="02020603050405020304" pitchFamily="18" charset="0"/>
                <a:ea typeface="Times New Roman" panose="02020603050405020304" pitchFamily="18" charset="0"/>
              </a:rPr>
              <a:t>他必以敬畏耶和华为乐。行审判不凭眼见，断是非也不凭耳闻。</a:t>
            </a:r>
            <a:r>
              <a:rPr lang="en-US" altLang="zh-CN" dirty="0">
                <a:latin typeface="Times New Roman" panose="02020603050405020304" pitchFamily="18" charset="0"/>
                <a:ea typeface="Times New Roman" panose="02020603050405020304" pitchFamily="18" charset="0"/>
              </a:rPr>
              <a:t>4</a:t>
            </a:r>
            <a:r>
              <a:rPr lang="zh-CN" altLang="en-US" dirty="0">
                <a:latin typeface="Times New Roman" panose="02020603050405020304" pitchFamily="18" charset="0"/>
                <a:ea typeface="Times New Roman" panose="02020603050405020304" pitchFamily="18" charset="0"/>
              </a:rPr>
              <a:t>却要以公义审判贫穷人，以正直判断世上的谦卑人。以口中的杖击打世界。以嘴里的气杀戮恶人。</a:t>
            </a:r>
            <a:r>
              <a:rPr lang="en-US" altLang="zh-CN" dirty="0">
                <a:latin typeface="Times New Roman" panose="02020603050405020304" pitchFamily="18" charset="0"/>
                <a:ea typeface="Times New Roman" panose="02020603050405020304" pitchFamily="18" charset="0"/>
              </a:rPr>
              <a:t>5</a:t>
            </a:r>
            <a:r>
              <a:rPr lang="zh-CN" altLang="en-US" dirty="0">
                <a:latin typeface="Times New Roman" panose="02020603050405020304" pitchFamily="18" charset="0"/>
                <a:ea typeface="Times New Roman" panose="02020603050405020304" pitchFamily="18" charset="0"/>
              </a:rPr>
              <a:t>公义必当他的腰带，信实必当他胁下的带子。</a:t>
            </a:r>
            <a:r>
              <a:rPr lang="en-US" altLang="zh-CN" dirty="0">
                <a:latin typeface="Times New Roman" panose="02020603050405020304" pitchFamily="18" charset="0"/>
                <a:ea typeface="Times New Roman" panose="02020603050405020304" pitchFamily="18" charset="0"/>
              </a:rPr>
              <a:t>6</a:t>
            </a:r>
            <a:r>
              <a:rPr lang="zh-CN" altLang="en-US" dirty="0">
                <a:latin typeface="Times New Roman" panose="02020603050405020304" pitchFamily="18" charset="0"/>
                <a:ea typeface="Times New Roman" panose="02020603050405020304" pitchFamily="18" charset="0"/>
              </a:rPr>
              <a:t>豺狼必与绵羊羔同居，豹子与山羊羔同卧。少壮狮子，与牛犊，并肥畜同群。小孩子要牵引他们。</a:t>
            </a:r>
            <a:r>
              <a:rPr lang="en-US" altLang="zh-CN" dirty="0">
                <a:latin typeface="Times New Roman" panose="02020603050405020304" pitchFamily="18" charset="0"/>
                <a:ea typeface="Times New Roman" panose="02020603050405020304" pitchFamily="18" charset="0"/>
              </a:rPr>
              <a:t>7</a:t>
            </a:r>
            <a:r>
              <a:rPr lang="zh-CN" altLang="en-US" dirty="0">
                <a:latin typeface="Times New Roman" panose="02020603050405020304" pitchFamily="18" charset="0"/>
                <a:ea typeface="Times New Roman" panose="02020603050405020304" pitchFamily="18" charset="0"/>
              </a:rPr>
              <a:t>牛必与熊同食。牛犊必与小熊同卧。狮子必吃草与牛一样。</a:t>
            </a:r>
            <a:r>
              <a:rPr lang="en-US" altLang="zh-CN" dirty="0">
                <a:latin typeface="Times New Roman" panose="02020603050405020304" pitchFamily="18" charset="0"/>
                <a:ea typeface="Times New Roman" panose="02020603050405020304" pitchFamily="18" charset="0"/>
              </a:rPr>
              <a:t>8</a:t>
            </a:r>
            <a:r>
              <a:rPr lang="zh-CN" altLang="en-US" dirty="0">
                <a:latin typeface="Times New Roman" panose="02020603050405020304" pitchFamily="18" charset="0"/>
                <a:ea typeface="Times New Roman" panose="02020603050405020304" pitchFamily="18" charset="0"/>
              </a:rPr>
              <a:t>吃奶的孩子必玩耍在虺蛇的洞口，断奶的婴儿必按手在毒蛇的穴上。</a:t>
            </a:r>
            <a:r>
              <a:rPr lang="en-US" altLang="zh-CN" dirty="0">
                <a:latin typeface="Times New Roman" panose="02020603050405020304" pitchFamily="18" charset="0"/>
                <a:ea typeface="Times New Roman" panose="02020603050405020304" pitchFamily="18" charset="0"/>
              </a:rPr>
              <a:t>9</a:t>
            </a:r>
            <a:r>
              <a:rPr lang="zh-CN" altLang="en-US" dirty="0">
                <a:latin typeface="Times New Roman" panose="02020603050405020304" pitchFamily="18" charset="0"/>
                <a:ea typeface="Times New Roman" panose="02020603050405020304" pitchFamily="18" charset="0"/>
              </a:rPr>
              <a:t>在我圣山的遍处，这一切都不伤人，不害物。因为认识耶和华的知识要充满遍地，好像水充满洋海一般。</a:t>
            </a:r>
            <a:r>
              <a:rPr lang="en-US" altLang="zh-CN" dirty="0">
                <a:latin typeface="Times New Roman" panose="02020603050405020304" pitchFamily="18" charset="0"/>
                <a:ea typeface="Times New Roman" panose="02020603050405020304" pitchFamily="18" charset="0"/>
              </a:rPr>
              <a:t>10</a:t>
            </a:r>
            <a:r>
              <a:rPr lang="zh-CN" altLang="en-US" dirty="0">
                <a:latin typeface="Times New Roman" panose="02020603050405020304" pitchFamily="18" charset="0"/>
                <a:ea typeface="Times New Roman" panose="02020603050405020304" pitchFamily="18" charset="0"/>
              </a:rPr>
              <a:t>到那日，耶西的根立作万民的大旗。外邦人必寻求他。他安息之所大有荣耀。”</a:t>
            </a:r>
          </a:p>
          <a:p>
            <a:endParaRPr lang="en-US" dirty="0">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2FB56441-4B1D-BA40-9ABA-9FA4D6CCE6C7}"/>
              </a:ext>
            </a:extLst>
          </p:cNvPr>
          <p:cNvSpPr/>
          <p:nvPr/>
        </p:nvSpPr>
        <p:spPr>
          <a:xfrm>
            <a:off x="282222" y="171450"/>
            <a:ext cx="11650134" cy="6529388"/>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grass, outdoor, field, standing&#10;&#10;Description automatically generated">
            <a:extLst>
              <a:ext uri="{FF2B5EF4-FFF2-40B4-BE49-F238E27FC236}">
                <a16:creationId xmlns:a16="http://schemas.microsoft.com/office/drawing/2014/main" id="{8E30D7A7-23F7-AF48-9F4D-3D65413E355C}"/>
              </a:ext>
            </a:extLst>
          </p:cNvPr>
          <p:cNvPicPr>
            <a:picLocks noChangeAspect="1"/>
          </p:cNvPicPr>
          <p:nvPr/>
        </p:nvPicPr>
        <p:blipFill>
          <a:blip r:embed="rId2"/>
          <a:stretch>
            <a:fillRect/>
          </a:stretch>
        </p:blipFill>
        <p:spPr>
          <a:xfrm>
            <a:off x="5541553" y="1955409"/>
            <a:ext cx="5755643" cy="3837095"/>
          </a:xfrm>
          <a:prstGeom prst="rect">
            <a:avLst/>
          </a:prstGeom>
          <a:effectLst>
            <a:softEdge rad="876300"/>
          </a:effectLst>
        </p:spPr>
      </p:pic>
      <p:sp>
        <p:nvSpPr>
          <p:cNvPr id="5" name="Rectangle 4">
            <a:extLst>
              <a:ext uri="{FF2B5EF4-FFF2-40B4-BE49-F238E27FC236}">
                <a16:creationId xmlns:a16="http://schemas.microsoft.com/office/drawing/2014/main" id="{0EEEA041-7768-454A-BE84-E5245C39AE65}"/>
              </a:ext>
            </a:extLst>
          </p:cNvPr>
          <p:cNvSpPr/>
          <p:nvPr/>
        </p:nvSpPr>
        <p:spPr>
          <a:xfrm>
            <a:off x="434622" y="323850"/>
            <a:ext cx="11650134" cy="6529388"/>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0904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7E85D0-9C3F-214F-B83A-7FF2F857F1F4}"/>
              </a:ext>
            </a:extLst>
          </p:cNvPr>
          <p:cNvSpPr/>
          <p:nvPr/>
        </p:nvSpPr>
        <p:spPr>
          <a:xfrm>
            <a:off x="495300" y="250656"/>
            <a:ext cx="11201400" cy="6494085"/>
          </a:xfrm>
          <a:prstGeom prst="rect">
            <a:avLst/>
          </a:prstGeom>
        </p:spPr>
        <p:txBody>
          <a:bodyPr wrap="square">
            <a:spAutoFit/>
          </a:bodyPr>
          <a:lstStyle/>
          <a:p>
            <a:r>
              <a:rPr lang="en-US" sz="2000" b="1" dirty="0">
                <a:latin typeface="Times New Roman" panose="02020603050405020304" pitchFamily="18" charset="0"/>
                <a:ea typeface="Times New Roman" panose="02020603050405020304" pitchFamily="18" charset="0"/>
              </a:rPr>
              <a:t>Isaiah 11:1-10</a:t>
            </a:r>
          </a:p>
          <a:p>
            <a:r>
              <a:rPr lang="en-US" dirty="0">
                <a:latin typeface="Times New Roman" panose="02020603050405020304" pitchFamily="18" charset="0"/>
                <a:ea typeface="Times New Roman" panose="02020603050405020304" pitchFamily="18" charset="0"/>
              </a:rPr>
              <a:t>“</a:t>
            </a:r>
            <a:r>
              <a:rPr lang="en-US" dirty="0">
                <a:highlight>
                  <a:srgbClr val="FFFF00"/>
                </a:highlight>
                <a:latin typeface="Times New Roman" panose="02020603050405020304" pitchFamily="18" charset="0"/>
                <a:ea typeface="Times New Roman" panose="02020603050405020304" pitchFamily="18" charset="0"/>
              </a:rPr>
              <a:t>A shoot will come up from the stump </a:t>
            </a:r>
            <a:r>
              <a:rPr lang="en-US" dirty="0">
                <a:latin typeface="Times New Roman" panose="02020603050405020304" pitchFamily="18" charset="0"/>
                <a:ea typeface="Times New Roman" panose="02020603050405020304" pitchFamily="18" charset="0"/>
              </a:rPr>
              <a:t>of Jesse; </a:t>
            </a:r>
            <a:r>
              <a:rPr lang="en-US" dirty="0">
                <a:highlight>
                  <a:srgbClr val="FFFF00"/>
                </a:highlight>
                <a:latin typeface="Times New Roman" panose="02020603050405020304" pitchFamily="18" charset="0"/>
                <a:ea typeface="Times New Roman" panose="02020603050405020304" pitchFamily="18" charset="0"/>
              </a:rPr>
              <a:t>from his roots a Branch </a:t>
            </a:r>
            <a:r>
              <a:rPr lang="en-US" dirty="0">
                <a:latin typeface="Times New Roman" panose="02020603050405020304" pitchFamily="18" charset="0"/>
                <a:ea typeface="Times New Roman" panose="02020603050405020304" pitchFamily="18" charset="0"/>
              </a:rPr>
              <a:t>will bear fruit. </a:t>
            </a:r>
            <a:r>
              <a:rPr lang="en-US" baseline="30000" dirty="0">
                <a:latin typeface="Times New Roman" panose="02020603050405020304" pitchFamily="18" charset="0"/>
                <a:ea typeface="Times New Roman" panose="02020603050405020304" pitchFamily="18" charset="0"/>
              </a:rPr>
              <a:t>2</a:t>
            </a:r>
            <a:r>
              <a:rPr lang="en-US" dirty="0">
                <a:latin typeface="Times New Roman" panose="02020603050405020304" pitchFamily="18" charset="0"/>
                <a:ea typeface="Times New Roman" panose="02020603050405020304" pitchFamily="18" charset="0"/>
              </a:rPr>
              <a:t> The Spirit of the LORD will rest on him— the Spirit of wisdom and of understanding, the Spirit of counsel and of power, the Spirit of knowledge and of the fear of the LORD— </a:t>
            </a:r>
            <a:r>
              <a:rPr lang="en-US" baseline="30000" dirty="0">
                <a:latin typeface="Times New Roman" panose="02020603050405020304" pitchFamily="18" charset="0"/>
                <a:ea typeface="Times New Roman" panose="02020603050405020304" pitchFamily="18" charset="0"/>
              </a:rPr>
              <a:t>3</a:t>
            </a:r>
            <a:r>
              <a:rPr lang="en-US" dirty="0">
                <a:latin typeface="Times New Roman" panose="02020603050405020304" pitchFamily="18" charset="0"/>
                <a:ea typeface="Times New Roman" panose="02020603050405020304" pitchFamily="18" charset="0"/>
              </a:rPr>
              <a:t> and he will delight in the fear of the LORD. He will not judge by what he sees with his eyes or decide by what he hears with his ears; </a:t>
            </a:r>
            <a:r>
              <a:rPr lang="en-US" baseline="30000" dirty="0">
                <a:latin typeface="Times New Roman" panose="02020603050405020304" pitchFamily="18" charset="0"/>
                <a:ea typeface="Times New Roman" panose="02020603050405020304" pitchFamily="18" charset="0"/>
              </a:rPr>
              <a:t>4</a:t>
            </a:r>
            <a:r>
              <a:rPr lang="en-US" dirty="0">
                <a:latin typeface="Times New Roman" panose="02020603050405020304" pitchFamily="18" charset="0"/>
                <a:ea typeface="Times New Roman" panose="02020603050405020304" pitchFamily="18" charset="0"/>
              </a:rPr>
              <a:t> but with righteousness he will judge the needy, with justice he will give decisions for the poor of the earth. He will strike the earth with the rod of his mouth; with the breath of his lips he will slay the wicked. </a:t>
            </a:r>
            <a:r>
              <a:rPr lang="en-US" baseline="30000" dirty="0">
                <a:latin typeface="Times New Roman" panose="02020603050405020304" pitchFamily="18" charset="0"/>
                <a:ea typeface="Times New Roman" panose="02020603050405020304" pitchFamily="18" charset="0"/>
              </a:rPr>
              <a:t>5 </a:t>
            </a:r>
            <a:r>
              <a:rPr lang="en-US" dirty="0">
                <a:latin typeface="Times New Roman" panose="02020603050405020304" pitchFamily="18" charset="0"/>
                <a:ea typeface="Times New Roman" panose="02020603050405020304" pitchFamily="18" charset="0"/>
              </a:rPr>
              <a:t>Righteousness will be his belt and faithfulness the sash around his waist. </a:t>
            </a:r>
            <a:r>
              <a:rPr lang="en-US" baseline="30000" dirty="0">
                <a:latin typeface="Times New Roman" panose="02020603050405020304" pitchFamily="18" charset="0"/>
                <a:ea typeface="Times New Roman" panose="02020603050405020304" pitchFamily="18" charset="0"/>
              </a:rPr>
              <a:t>6</a:t>
            </a:r>
            <a:r>
              <a:rPr lang="en-US" dirty="0">
                <a:latin typeface="Times New Roman" panose="02020603050405020304" pitchFamily="18" charset="0"/>
                <a:ea typeface="Times New Roman" panose="02020603050405020304" pitchFamily="18" charset="0"/>
              </a:rPr>
              <a:t> The wolf will live with the lamb, the leopard will lie down with the goat, the calf and the lion and the yearling together; and a little child will lead them. </a:t>
            </a:r>
            <a:r>
              <a:rPr lang="en-US" baseline="30000" dirty="0">
                <a:latin typeface="Times New Roman" panose="02020603050405020304" pitchFamily="18" charset="0"/>
                <a:ea typeface="Times New Roman" panose="02020603050405020304" pitchFamily="18" charset="0"/>
              </a:rPr>
              <a:t>7 </a:t>
            </a:r>
            <a:r>
              <a:rPr lang="en-US" dirty="0">
                <a:latin typeface="Times New Roman" panose="02020603050405020304" pitchFamily="18" charset="0"/>
                <a:ea typeface="Times New Roman" panose="02020603050405020304" pitchFamily="18" charset="0"/>
              </a:rPr>
              <a:t>The cow will feed with the bear, their young will lie down together, and the lion will eat straw like the ox. </a:t>
            </a:r>
            <a:r>
              <a:rPr lang="en-US" baseline="30000" dirty="0">
                <a:latin typeface="Times New Roman" panose="02020603050405020304" pitchFamily="18" charset="0"/>
                <a:ea typeface="Times New Roman" panose="02020603050405020304" pitchFamily="18" charset="0"/>
              </a:rPr>
              <a:t>8</a:t>
            </a:r>
            <a:r>
              <a:rPr lang="en-US" dirty="0">
                <a:latin typeface="Times New Roman" panose="02020603050405020304" pitchFamily="18" charset="0"/>
                <a:ea typeface="Times New Roman" panose="02020603050405020304" pitchFamily="18" charset="0"/>
              </a:rPr>
              <a:t> The infant will play near the hole of the cobra, and the young child put his hand into the viper’s nest.</a:t>
            </a:r>
            <a:r>
              <a:rPr lang="en-US" baseline="30000" dirty="0">
                <a:latin typeface="Times New Roman" panose="02020603050405020304" pitchFamily="18" charset="0"/>
                <a:ea typeface="Times New Roman" panose="02020603050405020304" pitchFamily="18" charset="0"/>
              </a:rPr>
              <a:t> 9 </a:t>
            </a:r>
            <a:r>
              <a:rPr lang="en-US" dirty="0">
                <a:latin typeface="Times New Roman" panose="02020603050405020304" pitchFamily="18" charset="0"/>
                <a:ea typeface="Times New Roman" panose="02020603050405020304" pitchFamily="18" charset="0"/>
              </a:rPr>
              <a:t>They will neither harm nor destroy on all my holy mountain, for the earth will be full of the knowledge of the LORD as the waters cover the sea.</a:t>
            </a:r>
            <a:r>
              <a:rPr lang="en-US" baseline="30000" dirty="0">
                <a:latin typeface="Times New Roman" panose="02020603050405020304" pitchFamily="18" charset="0"/>
                <a:ea typeface="Times New Roman" panose="02020603050405020304" pitchFamily="18" charset="0"/>
              </a:rPr>
              <a:t> 10 </a:t>
            </a:r>
            <a:r>
              <a:rPr lang="en-US" dirty="0">
                <a:latin typeface="Times New Roman" panose="02020603050405020304" pitchFamily="18" charset="0"/>
                <a:ea typeface="Times New Roman" panose="02020603050405020304" pitchFamily="18" charset="0"/>
              </a:rPr>
              <a:t>In that day the Root of Jesse will stand as a banner for the peoples; the nations will rally to him, and his place of rest will be glorious. </a:t>
            </a:r>
          </a:p>
          <a:p>
            <a:r>
              <a:rPr lang="zh-CN" altLang="en-US" dirty="0">
                <a:latin typeface="Times New Roman" panose="02020603050405020304" pitchFamily="18" charset="0"/>
                <a:ea typeface="Times New Roman" panose="02020603050405020304" pitchFamily="18" charset="0"/>
              </a:rPr>
              <a:t>赛</a:t>
            </a:r>
            <a:r>
              <a:rPr lang="en-US" altLang="zh-CN" dirty="0">
                <a:latin typeface="Times New Roman" panose="02020603050405020304" pitchFamily="18" charset="0"/>
                <a:ea typeface="Times New Roman" panose="02020603050405020304" pitchFamily="18" charset="0"/>
              </a:rPr>
              <a:t>11:1-10</a:t>
            </a:r>
          </a:p>
          <a:p>
            <a:r>
              <a:rPr lang="en-US" altLang="zh-CN" dirty="0">
                <a:latin typeface="Times New Roman" panose="02020603050405020304" pitchFamily="18" charset="0"/>
                <a:ea typeface="Times New Roman" panose="02020603050405020304" pitchFamily="18" charset="0"/>
              </a:rPr>
              <a:t>“1</a:t>
            </a:r>
            <a:r>
              <a:rPr lang="zh-CN" altLang="en-US" dirty="0">
                <a:latin typeface="Times New Roman" panose="02020603050405020304" pitchFamily="18" charset="0"/>
                <a:ea typeface="Times New Roman" panose="02020603050405020304" pitchFamily="18" charset="0"/>
              </a:rPr>
              <a:t>从</a:t>
            </a:r>
            <a:r>
              <a:rPr lang="zh-CN" altLang="en-US" dirty="0">
                <a:highlight>
                  <a:srgbClr val="FFFF00"/>
                </a:highlight>
                <a:latin typeface="Times New Roman" panose="02020603050405020304" pitchFamily="18" charset="0"/>
                <a:ea typeface="Times New Roman" panose="02020603050405020304" pitchFamily="18" charset="0"/>
              </a:rPr>
              <a:t>耶西的本必发一条</a:t>
            </a:r>
            <a:r>
              <a:rPr lang="zh-CN" altLang="en-US" dirty="0">
                <a:latin typeface="Times New Roman" panose="02020603050405020304" pitchFamily="18" charset="0"/>
                <a:ea typeface="Times New Roman" panose="02020603050405020304" pitchFamily="18" charset="0"/>
              </a:rPr>
              <a:t>，</a:t>
            </a:r>
            <a:r>
              <a:rPr lang="zh-CN" altLang="en-US" dirty="0">
                <a:highlight>
                  <a:srgbClr val="FFFF00"/>
                </a:highlight>
                <a:latin typeface="Times New Roman" panose="02020603050405020304" pitchFamily="18" charset="0"/>
                <a:ea typeface="Times New Roman" panose="02020603050405020304" pitchFamily="18" charset="0"/>
              </a:rPr>
              <a:t>从他根生的枝子</a:t>
            </a:r>
            <a:r>
              <a:rPr lang="zh-CN" altLang="en-US" dirty="0">
                <a:latin typeface="Times New Roman" panose="02020603050405020304" pitchFamily="18" charset="0"/>
                <a:ea typeface="Times New Roman" panose="02020603050405020304" pitchFamily="18" charset="0"/>
              </a:rPr>
              <a:t>必结果实。</a:t>
            </a:r>
            <a:r>
              <a:rPr lang="en-US" altLang="zh-CN" dirty="0">
                <a:latin typeface="Times New Roman" panose="02020603050405020304" pitchFamily="18" charset="0"/>
                <a:ea typeface="Times New Roman" panose="02020603050405020304" pitchFamily="18" charset="0"/>
              </a:rPr>
              <a:t>2</a:t>
            </a:r>
            <a:r>
              <a:rPr lang="zh-CN" altLang="en-US" dirty="0">
                <a:latin typeface="Times New Roman" panose="02020603050405020304" pitchFamily="18" charset="0"/>
                <a:ea typeface="Times New Roman" panose="02020603050405020304" pitchFamily="18" charset="0"/>
              </a:rPr>
              <a:t>耶和华的灵必住在他身上，就是使他有智慧和聪明的灵，谋略和能力的灵，知识和敬畏耶和华的灵。</a:t>
            </a:r>
            <a:r>
              <a:rPr lang="en-US" altLang="zh-CN" dirty="0">
                <a:latin typeface="Times New Roman" panose="02020603050405020304" pitchFamily="18" charset="0"/>
                <a:ea typeface="Times New Roman" panose="02020603050405020304" pitchFamily="18" charset="0"/>
              </a:rPr>
              <a:t>3</a:t>
            </a:r>
            <a:r>
              <a:rPr lang="zh-CN" altLang="en-US" dirty="0">
                <a:latin typeface="Times New Roman" panose="02020603050405020304" pitchFamily="18" charset="0"/>
                <a:ea typeface="Times New Roman" panose="02020603050405020304" pitchFamily="18" charset="0"/>
              </a:rPr>
              <a:t>他必以敬畏耶和华为乐。行审判不凭眼见，断是非也不凭耳闻。</a:t>
            </a:r>
            <a:r>
              <a:rPr lang="en-US" altLang="zh-CN" dirty="0">
                <a:latin typeface="Times New Roman" panose="02020603050405020304" pitchFamily="18" charset="0"/>
                <a:ea typeface="Times New Roman" panose="02020603050405020304" pitchFamily="18" charset="0"/>
              </a:rPr>
              <a:t>4</a:t>
            </a:r>
            <a:r>
              <a:rPr lang="zh-CN" altLang="en-US" dirty="0">
                <a:latin typeface="Times New Roman" panose="02020603050405020304" pitchFamily="18" charset="0"/>
                <a:ea typeface="Times New Roman" panose="02020603050405020304" pitchFamily="18" charset="0"/>
              </a:rPr>
              <a:t>却要以公义审判贫穷人，以正直判断世上的谦卑人。以口中的杖击打世界。以嘴里的气杀戮恶人。</a:t>
            </a:r>
            <a:r>
              <a:rPr lang="en-US" altLang="zh-CN" dirty="0">
                <a:latin typeface="Times New Roman" panose="02020603050405020304" pitchFamily="18" charset="0"/>
                <a:ea typeface="Times New Roman" panose="02020603050405020304" pitchFamily="18" charset="0"/>
              </a:rPr>
              <a:t>5</a:t>
            </a:r>
            <a:r>
              <a:rPr lang="zh-CN" altLang="en-US" dirty="0">
                <a:latin typeface="Times New Roman" panose="02020603050405020304" pitchFamily="18" charset="0"/>
                <a:ea typeface="Times New Roman" panose="02020603050405020304" pitchFamily="18" charset="0"/>
              </a:rPr>
              <a:t>公义必当他的腰带，信实必当他胁下的带子。</a:t>
            </a:r>
            <a:r>
              <a:rPr lang="en-US" altLang="zh-CN" dirty="0">
                <a:latin typeface="Times New Roman" panose="02020603050405020304" pitchFamily="18" charset="0"/>
                <a:ea typeface="Times New Roman" panose="02020603050405020304" pitchFamily="18" charset="0"/>
              </a:rPr>
              <a:t>6</a:t>
            </a:r>
            <a:r>
              <a:rPr lang="zh-CN" altLang="en-US" dirty="0">
                <a:latin typeface="Times New Roman" panose="02020603050405020304" pitchFamily="18" charset="0"/>
                <a:ea typeface="Times New Roman" panose="02020603050405020304" pitchFamily="18" charset="0"/>
              </a:rPr>
              <a:t>豺狼必与绵羊羔同居，豹子与山羊羔同卧。少壮狮子，与牛犊，并肥畜同群。小孩子要牵引他们。</a:t>
            </a:r>
            <a:r>
              <a:rPr lang="en-US" altLang="zh-CN" dirty="0">
                <a:latin typeface="Times New Roman" panose="02020603050405020304" pitchFamily="18" charset="0"/>
                <a:ea typeface="Times New Roman" panose="02020603050405020304" pitchFamily="18" charset="0"/>
              </a:rPr>
              <a:t>7</a:t>
            </a:r>
            <a:r>
              <a:rPr lang="zh-CN" altLang="en-US" dirty="0">
                <a:latin typeface="Times New Roman" panose="02020603050405020304" pitchFamily="18" charset="0"/>
                <a:ea typeface="Times New Roman" panose="02020603050405020304" pitchFamily="18" charset="0"/>
              </a:rPr>
              <a:t>牛必与熊同食。牛犊必与小熊同卧。狮子必吃草与牛一样。</a:t>
            </a:r>
            <a:r>
              <a:rPr lang="en-US" altLang="zh-CN" dirty="0">
                <a:latin typeface="Times New Roman" panose="02020603050405020304" pitchFamily="18" charset="0"/>
                <a:ea typeface="Times New Roman" panose="02020603050405020304" pitchFamily="18" charset="0"/>
              </a:rPr>
              <a:t>8</a:t>
            </a:r>
            <a:r>
              <a:rPr lang="zh-CN" altLang="en-US" dirty="0">
                <a:latin typeface="Times New Roman" panose="02020603050405020304" pitchFamily="18" charset="0"/>
                <a:ea typeface="Times New Roman" panose="02020603050405020304" pitchFamily="18" charset="0"/>
              </a:rPr>
              <a:t>吃奶的孩子必玩耍在虺蛇的洞口，断奶的婴儿必按手在毒蛇的穴上。</a:t>
            </a:r>
            <a:r>
              <a:rPr lang="en-US" altLang="zh-CN" dirty="0">
                <a:latin typeface="Times New Roman" panose="02020603050405020304" pitchFamily="18" charset="0"/>
                <a:ea typeface="Times New Roman" panose="02020603050405020304" pitchFamily="18" charset="0"/>
              </a:rPr>
              <a:t>9</a:t>
            </a:r>
            <a:r>
              <a:rPr lang="zh-CN" altLang="en-US" dirty="0">
                <a:latin typeface="Times New Roman" panose="02020603050405020304" pitchFamily="18" charset="0"/>
                <a:ea typeface="Times New Roman" panose="02020603050405020304" pitchFamily="18" charset="0"/>
              </a:rPr>
              <a:t>在我圣山的遍处，这一切都不伤人，不害物。因为认识耶和华的知识要充满遍地，好像水充满洋海一般。</a:t>
            </a:r>
            <a:r>
              <a:rPr lang="en-US" altLang="zh-CN" dirty="0">
                <a:latin typeface="Times New Roman" panose="02020603050405020304" pitchFamily="18" charset="0"/>
                <a:ea typeface="Times New Roman" panose="02020603050405020304" pitchFamily="18" charset="0"/>
              </a:rPr>
              <a:t>10</a:t>
            </a:r>
            <a:r>
              <a:rPr lang="zh-CN" altLang="en-US" dirty="0">
                <a:latin typeface="Times New Roman" panose="02020603050405020304" pitchFamily="18" charset="0"/>
                <a:ea typeface="Times New Roman" panose="02020603050405020304" pitchFamily="18" charset="0"/>
              </a:rPr>
              <a:t>到那日，耶西的根立作万民的大旗。外邦人必寻求他。他安息之所大有荣耀。”</a:t>
            </a:r>
          </a:p>
          <a:p>
            <a:endParaRPr lang="en-US" dirty="0">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2FB56441-4B1D-BA40-9ABA-9FA4D6CCE6C7}"/>
              </a:ext>
            </a:extLst>
          </p:cNvPr>
          <p:cNvSpPr/>
          <p:nvPr/>
        </p:nvSpPr>
        <p:spPr>
          <a:xfrm>
            <a:off x="282222" y="171450"/>
            <a:ext cx="11650134" cy="6529388"/>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4" name="Picture 3">
            <a:extLst>
              <a:ext uri="{FF2B5EF4-FFF2-40B4-BE49-F238E27FC236}">
                <a16:creationId xmlns:a16="http://schemas.microsoft.com/office/drawing/2014/main" id="{8E30D7A7-23F7-AF48-9F4D-3D65413E355C}"/>
              </a:ext>
            </a:extLst>
          </p:cNvPr>
          <p:cNvPicPr>
            <a:picLocks noChangeAspect="1"/>
          </p:cNvPicPr>
          <p:nvPr/>
        </p:nvPicPr>
        <p:blipFill>
          <a:blip r:embed="rId2"/>
          <a:srcRect/>
          <a:stretch/>
        </p:blipFill>
        <p:spPr>
          <a:xfrm>
            <a:off x="6176367" y="3166595"/>
            <a:ext cx="3959152" cy="3578146"/>
          </a:xfrm>
          <a:prstGeom prst="rect">
            <a:avLst/>
          </a:prstGeom>
          <a:effectLst>
            <a:softEdge rad="381000"/>
          </a:effectLst>
        </p:spPr>
      </p:pic>
      <p:sp>
        <p:nvSpPr>
          <p:cNvPr id="5" name="Rectangle 4">
            <a:extLst>
              <a:ext uri="{FF2B5EF4-FFF2-40B4-BE49-F238E27FC236}">
                <a16:creationId xmlns:a16="http://schemas.microsoft.com/office/drawing/2014/main" id="{0EEEA041-7768-454A-BE84-E5245C39AE65}"/>
              </a:ext>
            </a:extLst>
          </p:cNvPr>
          <p:cNvSpPr/>
          <p:nvPr/>
        </p:nvSpPr>
        <p:spPr>
          <a:xfrm>
            <a:off x="434622" y="323850"/>
            <a:ext cx="11650134" cy="6529388"/>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39DABF6-3F11-F342-A518-A91C3FC7C04D}"/>
              </a:ext>
            </a:extLst>
          </p:cNvPr>
          <p:cNvSpPr/>
          <p:nvPr/>
        </p:nvSpPr>
        <p:spPr>
          <a:xfrm>
            <a:off x="743850" y="1279079"/>
            <a:ext cx="11013528" cy="2308324"/>
          </a:xfrm>
          <a:prstGeom prst="rect">
            <a:avLst/>
          </a:prstGeom>
          <a:solidFill>
            <a:schemeClr val="tx1"/>
          </a:solidFill>
        </p:spPr>
        <p:txBody>
          <a:bodyPr wrap="square">
            <a:spAutoFit/>
          </a:bodyPr>
          <a:lstStyle/>
          <a:p>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Romans 15:12 -- Isaiah says, “The Root of Jesse will spring up, one who will arise to rule over the nations; the Gentiles will hope in him.”</a:t>
            </a:r>
          </a:p>
          <a:p>
            <a:r>
              <a:rPr lang="zh-CN" alt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罗</a:t>
            </a:r>
            <a:r>
              <a:rPr lang="en-US" altLang="zh-CN"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15:12--</a:t>
            </a:r>
            <a:r>
              <a:rPr lang="zh-CN" alt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又有以赛亚说，将来有耶西的根，就是那兴起来要治理外邦的。外邦人要仰望他。</a:t>
            </a:r>
            <a:endPar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Revelation 22:16 -- “I, Jesus, am the Root and the Offspring of David.” </a:t>
            </a:r>
          </a:p>
          <a:p>
            <a:r>
              <a:rPr lang="zh-CN" alt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启</a:t>
            </a:r>
            <a:r>
              <a:rPr lang="en-US" altLang="zh-CN"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22:16—</a:t>
            </a:r>
            <a:r>
              <a:rPr lang="zh-CN" alt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“我是大卫的根，又是他的后裔。”</a:t>
            </a:r>
            <a:endPar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68377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7E85D0-9C3F-214F-B83A-7FF2F857F1F4}"/>
              </a:ext>
            </a:extLst>
          </p:cNvPr>
          <p:cNvSpPr/>
          <p:nvPr/>
        </p:nvSpPr>
        <p:spPr>
          <a:xfrm>
            <a:off x="495300" y="250656"/>
            <a:ext cx="11201400" cy="6494085"/>
          </a:xfrm>
          <a:prstGeom prst="rect">
            <a:avLst/>
          </a:prstGeom>
        </p:spPr>
        <p:txBody>
          <a:bodyPr wrap="square">
            <a:spAutoFit/>
          </a:bodyPr>
          <a:lstStyle/>
          <a:p>
            <a:r>
              <a:rPr lang="en-US" sz="2000" b="1" dirty="0">
                <a:latin typeface="Times New Roman" panose="02020603050405020304" pitchFamily="18" charset="0"/>
                <a:ea typeface="Times New Roman" panose="02020603050405020304" pitchFamily="18" charset="0"/>
              </a:rPr>
              <a:t>Isaiah 11:1-10</a:t>
            </a:r>
          </a:p>
          <a:p>
            <a:r>
              <a:rPr lang="en-US" dirty="0">
                <a:latin typeface="Times New Roman" panose="02020603050405020304" pitchFamily="18" charset="0"/>
                <a:ea typeface="Times New Roman" panose="02020603050405020304" pitchFamily="18" charset="0"/>
              </a:rPr>
              <a:t>“A shoot will come up from the stump of Jesse; from his roots a Branch will bear fruit. </a:t>
            </a:r>
            <a:r>
              <a:rPr lang="en-US" baseline="30000" dirty="0">
                <a:latin typeface="Times New Roman" panose="02020603050405020304" pitchFamily="18" charset="0"/>
                <a:ea typeface="Times New Roman" panose="02020603050405020304" pitchFamily="18" charset="0"/>
              </a:rPr>
              <a:t>2</a:t>
            </a:r>
            <a:r>
              <a:rPr lang="en-US" dirty="0">
                <a:latin typeface="Times New Roman" panose="02020603050405020304" pitchFamily="18" charset="0"/>
                <a:ea typeface="Times New Roman" panose="02020603050405020304" pitchFamily="18" charset="0"/>
              </a:rPr>
              <a:t> </a:t>
            </a:r>
            <a:r>
              <a:rPr lang="en-US" dirty="0">
                <a:highlight>
                  <a:srgbClr val="FFFF00"/>
                </a:highlight>
                <a:latin typeface="Times New Roman" panose="02020603050405020304" pitchFamily="18" charset="0"/>
                <a:ea typeface="Times New Roman" panose="02020603050405020304" pitchFamily="18" charset="0"/>
              </a:rPr>
              <a:t>The Spirit of the LORD will rest on him</a:t>
            </a:r>
            <a:r>
              <a:rPr lang="en-US" dirty="0">
                <a:latin typeface="Times New Roman" panose="02020603050405020304" pitchFamily="18" charset="0"/>
                <a:ea typeface="Times New Roman" panose="02020603050405020304" pitchFamily="18" charset="0"/>
              </a:rPr>
              <a:t>— the Spirit of wisdom and of understanding, the Spirit of counsel and of power, the Spirit of knowledge and of the fear of the LORD— </a:t>
            </a:r>
            <a:r>
              <a:rPr lang="en-US" baseline="30000" dirty="0">
                <a:latin typeface="Times New Roman" panose="02020603050405020304" pitchFamily="18" charset="0"/>
                <a:ea typeface="Times New Roman" panose="02020603050405020304" pitchFamily="18" charset="0"/>
              </a:rPr>
              <a:t>3</a:t>
            </a:r>
            <a:r>
              <a:rPr lang="en-US" dirty="0">
                <a:latin typeface="Times New Roman" panose="02020603050405020304" pitchFamily="18" charset="0"/>
                <a:ea typeface="Times New Roman" panose="02020603050405020304" pitchFamily="18" charset="0"/>
              </a:rPr>
              <a:t> and he will delight in the fear of the LORD. He will not judge by what he sees with his eyes or decide by what he hears with his ears; </a:t>
            </a:r>
            <a:r>
              <a:rPr lang="en-US" baseline="30000" dirty="0">
                <a:latin typeface="Times New Roman" panose="02020603050405020304" pitchFamily="18" charset="0"/>
                <a:ea typeface="Times New Roman" panose="02020603050405020304" pitchFamily="18" charset="0"/>
              </a:rPr>
              <a:t>4</a:t>
            </a:r>
            <a:r>
              <a:rPr lang="en-US" dirty="0">
                <a:latin typeface="Times New Roman" panose="02020603050405020304" pitchFamily="18" charset="0"/>
                <a:ea typeface="Times New Roman" panose="02020603050405020304" pitchFamily="18" charset="0"/>
              </a:rPr>
              <a:t> but with righteousness he will judge the needy, with justice he will give decisions for the poor of the earth. He will strike the earth with the rod of his mouth; with the breath of his lips he will slay the wicked. </a:t>
            </a:r>
            <a:r>
              <a:rPr lang="en-US" baseline="30000" dirty="0">
                <a:latin typeface="Times New Roman" panose="02020603050405020304" pitchFamily="18" charset="0"/>
                <a:ea typeface="Times New Roman" panose="02020603050405020304" pitchFamily="18" charset="0"/>
              </a:rPr>
              <a:t>5 </a:t>
            </a:r>
            <a:r>
              <a:rPr lang="en-US" dirty="0">
                <a:latin typeface="Times New Roman" panose="02020603050405020304" pitchFamily="18" charset="0"/>
                <a:ea typeface="Times New Roman" panose="02020603050405020304" pitchFamily="18" charset="0"/>
              </a:rPr>
              <a:t>Righteousness will be his belt and faithfulness the sash around his waist. </a:t>
            </a:r>
            <a:r>
              <a:rPr lang="en-US" baseline="30000" dirty="0">
                <a:latin typeface="Times New Roman" panose="02020603050405020304" pitchFamily="18" charset="0"/>
                <a:ea typeface="Times New Roman" panose="02020603050405020304" pitchFamily="18" charset="0"/>
              </a:rPr>
              <a:t>6</a:t>
            </a:r>
            <a:r>
              <a:rPr lang="en-US" dirty="0">
                <a:latin typeface="Times New Roman" panose="02020603050405020304" pitchFamily="18" charset="0"/>
                <a:ea typeface="Times New Roman" panose="02020603050405020304" pitchFamily="18" charset="0"/>
              </a:rPr>
              <a:t> The wolf will live with the lamb, the leopard will lie down with the goat, the calf and the lion and the yearling together; and a little child will lead them. </a:t>
            </a:r>
            <a:r>
              <a:rPr lang="en-US" baseline="30000" dirty="0">
                <a:latin typeface="Times New Roman" panose="02020603050405020304" pitchFamily="18" charset="0"/>
                <a:ea typeface="Times New Roman" panose="02020603050405020304" pitchFamily="18" charset="0"/>
              </a:rPr>
              <a:t>7 </a:t>
            </a:r>
            <a:r>
              <a:rPr lang="en-US" dirty="0">
                <a:latin typeface="Times New Roman" panose="02020603050405020304" pitchFamily="18" charset="0"/>
                <a:ea typeface="Times New Roman" panose="02020603050405020304" pitchFamily="18" charset="0"/>
              </a:rPr>
              <a:t>The cow will feed with the bear, their young will lie down together, and the lion will eat straw like the ox. </a:t>
            </a:r>
            <a:r>
              <a:rPr lang="en-US" baseline="30000" dirty="0">
                <a:latin typeface="Times New Roman" panose="02020603050405020304" pitchFamily="18" charset="0"/>
                <a:ea typeface="Times New Roman" panose="02020603050405020304" pitchFamily="18" charset="0"/>
              </a:rPr>
              <a:t>8</a:t>
            </a:r>
            <a:r>
              <a:rPr lang="en-US" dirty="0">
                <a:latin typeface="Times New Roman" panose="02020603050405020304" pitchFamily="18" charset="0"/>
                <a:ea typeface="Times New Roman" panose="02020603050405020304" pitchFamily="18" charset="0"/>
              </a:rPr>
              <a:t> The infant will play near the hole of the cobra, and the young child put his hand into the viper’s nest.</a:t>
            </a:r>
            <a:r>
              <a:rPr lang="en-US" baseline="30000" dirty="0">
                <a:latin typeface="Times New Roman" panose="02020603050405020304" pitchFamily="18" charset="0"/>
                <a:ea typeface="Times New Roman" panose="02020603050405020304" pitchFamily="18" charset="0"/>
              </a:rPr>
              <a:t> 9 </a:t>
            </a:r>
            <a:r>
              <a:rPr lang="en-US" dirty="0">
                <a:latin typeface="Times New Roman" panose="02020603050405020304" pitchFamily="18" charset="0"/>
                <a:ea typeface="Times New Roman" panose="02020603050405020304" pitchFamily="18" charset="0"/>
              </a:rPr>
              <a:t>They will neither harm nor destroy on all my holy mountain, for the earth will be full of the knowledge of the LORD as the waters cover the sea.</a:t>
            </a:r>
            <a:r>
              <a:rPr lang="en-US" baseline="30000" dirty="0">
                <a:latin typeface="Times New Roman" panose="02020603050405020304" pitchFamily="18" charset="0"/>
                <a:ea typeface="Times New Roman" panose="02020603050405020304" pitchFamily="18" charset="0"/>
              </a:rPr>
              <a:t> 10 </a:t>
            </a:r>
            <a:r>
              <a:rPr lang="en-US" dirty="0">
                <a:latin typeface="Times New Roman" panose="02020603050405020304" pitchFamily="18" charset="0"/>
                <a:ea typeface="Times New Roman" panose="02020603050405020304" pitchFamily="18" charset="0"/>
              </a:rPr>
              <a:t>In that day the Root of Jesse will stand as a banner for the peoples; the nations will rally to him, and his place of rest will be glorious. </a:t>
            </a:r>
          </a:p>
          <a:p>
            <a:r>
              <a:rPr lang="zh-CN" altLang="en-US" dirty="0">
                <a:latin typeface="Times New Roman" panose="02020603050405020304" pitchFamily="18" charset="0"/>
                <a:ea typeface="Times New Roman" panose="02020603050405020304" pitchFamily="18" charset="0"/>
              </a:rPr>
              <a:t>赛</a:t>
            </a:r>
            <a:r>
              <a:rPr lang="en-US" altLang="zh-CN" dirty="0">
                <a:latin typeface="Times New Roman" panose="02020603050405020304" pitchFamily="18" charset="0"/>
                <a:ea typeface="Times New Roman" panose="02020603050405020304" pitchFamily="18" charset="0"/>
              </a:rPr>
              <a:t>11:1-10</a:t>
            </a:r>
          </a:p>
          <a:p>
            <a:r>
              <a:rPr lang="zh-CN" altLang="en-US" dirty="0">
                <a:latin typeface="Times New Roman" panose="02020603050405020304" pitchFamily="18" charset="0"/>
                <a:ea typeface="Times New Roman" panose="02020603050405020304" pitchFamily="18" charset="0"/>
              </a:rPr>
              <a:t>“</a:t>
            </a:r>
            <a:r>
              <a:rPr lang="en-US" altLang="zh-CN" dirty="0">
                <a:latin typeface="Times New Roman" panose="02020603050405020304" pitchFamily="18" charset="0"/>
                <a:ea typeface="Times New Roman" panose="02020603050405020304" pitchFamily="18" charset="0"/>
              </a:rPr>
              <a:t>1</a:t>
            </a:r>
            <a:r>
              <a:rPr lang="zh-CN" altLang="en-US" dirty="0">
                <a:latin typeface="Times New Roman" panose="02020603050405020304" pitchFamily="18" charset="0"/>
                <a:ea typeface="Times New Roman" panose="02020603050405020304" pitchFamily="18" charset="0"/>
              </a:rPr>
              <a:t>从耶西的本必发一条，从他根生的枝子必结果实。</a:t>
            </a:r>
            <a:r>
              <a:rPr lang="en-US" altLang="zh-CN" dirty="0">
                <a:latin typeface="Times New Roman" panose="02020603050405020304" pitchFamily="18" charset="0"/>
                <a:ea typeface="Times New Roman" panose="02020603050405020304" pitchFamily="18" charset="0"/>
              </a:rPr>
              <a:t>2</a:t>
            </a:r>
            <a:r>
              <a:rPr lang="zh-CN" altLang="en-US" dirty="0">
                <a:highlight>
                  <a:srgbClr val="FFFF00"/>
                </a:highlight>
                <a:latin typeface="Times New Roman" panose="02020603050405020304" pitchFamily="18" charset="0"/>
                <a:ea typeface="Times New Roman" panose="02020603050405020304" pitchFamily="18" charset="0"/>
              </a:rPr>
              <a:t>耶和华的灵必住在他身上</a:t>
            </a:r>
            <a:r>
              <a:rPr lang="zh-CN" altLang="en-US" dirty="0">
                <a:latin typeface="Times New Roman" panose="02020603050405020304" pitchFamily="18" charset="0"/>
                <a:ea typeface="Times New Roman" panose="02020603050405020304" pitchFamily="18" charset="0"/>
              </a:rPr>
              <a:t>，就是使他有智慧和聪明的灵，谋略和能力的灵，知识和敬畏耶和华的灵。</a:t>
            </a:r>
            <a:r>
              <a:rPr lang="en-US" altLang="zh-CN" dirty="0">
                <a:latin typeface="Times New Roman" panose="02020603050405020304" pitchFamily="18" charset="0"/>
                <a:ea typeface="Times New Roman" panose="02020603050405020304" pitchFamily="18" charset="0"/>
              </a:rPr>
              <a:t>3</a:t>
            </a:r>
            <a:r>
              <a:rPr lang="zh-CN" altLang="en-US" dirty="0">
                <a:latin typeface="Times New Roman" panose="02020603050405020304" pitchFamily="18" charset="0"/>
                <a:ea typeface="Times New Roman" panose="02020603050405020304" pitchFamily="18" charset="0"/>
              </a:rPr>
              <a:t>他必以敬畏耶和华为乐。行审判不凭眼见，断是非也不凭耳闻。</a:t>
            </a:r>
            <a:r>
              <a:rPr lang="en-US" altLang="zh-CN" dirty="0">
                <a:latin typeface="Times New Roman" panose="02020603050405020304" pitchFamily="18" charset="0"/>
                <a:ea typeface="Times New Roman" panose="02020603050405020304" pitchFamily="18" charset="0"/>
              </a:rPr>
              <a:t>4</a:t>
            </a:r>
            <a:r>
              <a:rPr lang="zh-CN" altLang="en-US" dirty="0">
                <a:latin typeface="Times New Roman" panose="02020603050405020304" pitchFamily="18" charset="0"/>
                <a:ea typeface="Times New Roman" panose="02020603050405020304" pitchFamily="18" charset="0"/>
              </a:rPr>
              <a:t>却要以公义审判贫穷人，以正直判断世上的谦卑人。以口中的杖击打世界。以嘴里的气杀戮恶人。</a:t>
            </a:r>
            <a:r>
              <a:rPr lang="en-US" altLang="zh-CN" dirty="0">
                <a:latin typeface="Times New Roman" panose="02020603050405020304" pitchFamily="18" charset="0"/>
                <a:ea typeface="Times New Roman" panose="02020603050405020304" pitchFamily="18" charset="0"/>
              </a:rPr>
              <a:t>5</a:t>
            </a:r>
            <a:r>
              <a:rPr lang="zh-CN" altLang="en-US" dirty="0">
                <a:latin typeface="Times New Roman" panose="02020603050405020304" pitchFamily="18" charset="0"/>
                <a:ea typeface="Times New Roman" panose="02020603050405020304" pitchFamily="18" charset="0"/>
              </a:rPr>
              <a:t>公义必当他的腰带，信实必当他胁下的带子。</a:t>
            </a:r>
            <a:r>
              <a:rPr lang="en-US" altLang="zh-CN" dirty="0">
                <a:latin typeface="Times New Roman" panose="02020603050405020304" pitchFamily="18" charset="0"/>
                <a:ea typeface="Times New Roman" panose="02020603050405020304" pitchFamily="18" charset="0"/>
              </a:rPr>
              <a:t>6</a:t>
            </a:r>
            <a:r>
              <a:rPr lang="zh-CN" altLang="en-US" dirty="0">
                <a:latin typeface="Times New Roman" panose="02020603050405020304" pitchFamily="18" charset="0"/>
                <a:ea typeface="Times New Roman" panose="02020603050405020304" pitchFamily="18" charset="0"/>
              </a:rPr>
              <a:t>豺狼必与绵羊羔同居，豹子与山羊羔同卧。少壮狮子，与牛犊，并肥畜同群。小孩子要牵引他们。</a:t>
            </a:r>
            <a:r>
              <a:rPr lang="en-US" altLang="zh-CN" dirty="0">
                <a:latin typeface="Times New Roman" panose="02020603050405020304" pitchFamily="18" charset="0"/>
                <a:ea typeface="Times New Roman" panose="02020603050405020304" pitchFamily="18" charset="0"/>
              </a:rPr>
              <a:t>7</a:t>
            </a:r>
            <a:r>
              <a:rPr lang="zh-CN" altLang="en-US" dirty="0">
                <a:latin typeface="Times New Roman" panose="02020603050405020304" pitchFamily="18" charset="0"/>
                <a:ea typeface="Times New Roman" panose="02020603050405020304" pitchFamily="18" charset="0"/>
              </a:rPr>
              <a:t>牛必与熊同食。牛犊必与小熊同卧。狮子必吃草与牛一样。</a:t>
            </a:r>
            <a:r>
              <a:rPr lang="en-US" altLang="zh-CN" dirty="0">
                <a:latin typeface="Times New Roman" panose="02020603050405020304" pitchFamily="18" charset="0"/>
                <a:ea typeface="Times New Roman" panose="02020603050405020304" pitchFamily="18" charset="0"/>
              </a:rPr>
              <a:t>8</a:t>
            </a:r>
            <a:r>
              <a:rPr lang="zh-CN" altLang="en-US" dirty="0">
                <a:latin typeface="Times New Roman" panose="02020603050405020304" pitchFamily="18" charset="0"/>
                <a:ea typeface="Times New Roman" panose="02020603050405020304" pitchFamily="18" charset="0"/>
              </a:rPr>
              <a:t>吃奶的孩子必玩耍在虺蛇的洞口，断奶的婴儿必按手在毒蛇的穴上。</a:t>
            </a:r>
            <a:r>
              <a:rPr lang="en-US" altLang="zh-CN" dirty="0">
                <a:latin typeface="Times New Roman" panose="02020603050405020304" pitchFamily="18" charset="0"/>
                <a:ea typeface="Times New Roman" panose="02020603050405020304" pitchFamily="18" charset="0"/>
              </a:rPr>
              <a:t>9</a:t>
            </a:r>
            <a:r>
              <a:rPr lang="zh-CN" altLang="en-US" dirty="0">
                <a:latin typeface="Times New Roman" panose="02020603050405020304" pitchFamily="18" charset="0"/>
                <a:ea typeface="Times New Roman" panose="02020603050405020304" pitchFamily="18" charset="0"/>
              </a:rPr>
              <a:t>在我圣山的遍处，这一切都不伤人，不害物。因为认识耶和华的知识要充满遍地，好像水充满洋海一般。</a:t>
            </a:r>
            <a:r>
              <a:rPr lang="en-US" altLang="zh-CN" dirty="0">
                <a:latin typeface="Times New Roman" panose="02020603050405020304" pitchFamily="18" charset="0"/>
                <a:ea typeface="Times New Roman" panose="02020603050405020304" pitchFamily="18" charset="0"/>
              </a:rPr>
              <a:t>10</a:t>
            </a:r>
            <a:r>
              <a:rPr lang="zh-CN" altLang="en-US" dirty="0">
                <a:latin typeface="Times New Roman" panose="02020603050405020304" pitchFamily="18" charset="0"/>
                <a:ea typeface="Times New Roman" panose="02020603050405020304" pitchFamily="18" charset="0"/>
              </a:rPr>
              <a:t>到那日，耶西的根立作万民的大旗。外邦人必寻求他。他安息之所大有荣耀。”</a:t>
            </a:r>
            <a:endParaRPr lang="en-US" dirty="0">
              <a:latin typeface="Times New Roman" panose="02020603050405020304" pitchFamily="18" charset="0"/>
              <a:ea typeface="Times New Roman" panose="02020603050405020304" pitchFamily="18" charset="0"/>
            </a:endParaRPr>
          </a:p>
          <a:p>
            <a:endParaRPr lang="en-US" dirty="0">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2FB56441-4B1D-BA40-9ABA-9FA4D6CCE6C7}"/>
              </a:ext>
            </a:extLst>
          </p:cNvPr>
          <p:cNvSpPr/>
          <p:nvPr/>
        </p:nvSpPr>
        <p:spPr>
          <a:xfrm>
            <a:off x="282222" y="171450"/>
            <a:ext cx="11650134" cy="6529388"/>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EEEA041-7768-454A-BE84-E5245C39AE65}"/>
              </a:ext>
            </a:extLst>
          </p:cNvPr>
          <p:cNvSpPr/>
          <p:nvPr/>
        </p:nvSpPr>
        <p:spPr>
          <a:xfrm>
            <a:off x="434622" y="323850"/>
            <a:ext cx="11650134" cy="6529388"/>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39DABF6-3F11-F342-A518-A91C3FC7C04D}"/>
              </a:ext>
            </a:extLst>
          </p:cNvPr>
          <p:cNvSpPr/>
          <p:nvPr/>
        </p:nvSpPr>
        <p:spPr>
          <a:xfrm>
            <a:off x="600525" y="1216415"/>
            <a:ext cx="11013528" cy="2246769"/>
          </a:xfrm>
          <a:prstGeom prst="rect">
            <a:avLst/>
          </a:prstGeom>
          <a:solidFill>
            <a:schemeClr val="tx1"/>
          </a:solidFill>
        </p:spPr>
        <p:txBody>
          <a:bodyPr wrap="square">
            <a:spAutoFit/>
          </a:bodyPr>
          <a:lstStyle/>
          <a:p>
            <a:r>
              <a:rPr lang="en-US" sz="2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“When all the people were being baptized, Jesus was baptized too. And as he was praying, heaven was opened and </a:t>
            </a:r>
            <a:r>
              <a:rPr lang="en-US" sz="200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the Holy Spirit descended on him </a:t>
            </a:r>
            <a:r>
              <a:rPr lang="en-US" sz="2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in bodily form like a dove.” (Luke 3:21–22)</a:t>
            </a:r>
          </a:p>
          <a:p>
            <a:r>
              <a:rPr lang="en-US" sz="2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“He went to Nazareth, where he had been brought up, and on the Sabbath day he went into the synagogue, as was his custom. And he stood up to read. The scroll of the prophet Isaiah was handed to him. Unrolling it, he found the place where it is written: “</a:t>
            </a:r>
            <a:r>
              <a:rPr lang="en-US" sz="200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The Spirit of the Lord is on me</a:t>
            </a:r>
            <a:r>
              <a:rPr lang="en-US" sz="2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because he has anointed me to preach good news to the poor. He has sent me to proclaim freedom for the prisoners and recovery of sight for the blind, to release the oppressed,” (Luke 4:16–18)</a:t>
            </a:r>
            <a:endPar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E058B037-ED82-4BE4-B680-C83BC70D7F9F}"/>
              </a:ext>
            </a:extLst>
          </p:cNvPr>
          <p:cNvSpPr/>
          <p:nvPr/>
        </p:nvSpPr>
        <p:spPr>
          <a:xfrm>
            <a:off x="600525" y="4560968"/>
            <a:ext cx="11013528" cy="1938992"/>
          </a:xfrm>
          <a:prstGeom prst="rect">
            <a:avLst/>
          </a:prstGeom>
          <a:solidFill>
            <a:schemeClr val="tx1"/>
          </a:solidFill>
        </p:spPr>
        <p:txBody>
          <a:bodyPr wrap="square">
            <a:spAutoFit/>
          </a:bodyPr>
          <a:lstStyle/>
          <a:p>
            <a:r>
              <a:rPr lang="zh-CN" alt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“众百姓都受了洗，耶稣也受了洗，正祷告的时候，天就开了，</a:t>
            </a:r>
            <a:r>
              <a:rPr lang="zh-CN" altLang="en-US" sz="20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圣灵降临在他身上</a:t>
            </a:r>
            <a:r>
              <a:rPr lang="zh-CN" alt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，形状仿佛鸽子。又有声音从天上来，说，你是我的爱子，我喜悦你。”（路</a:t>
            </a:r>
            <a:r>
              <a:rPr lang="en-US" altLang="zh-C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3:21-22</a:t>
            </a:r>
            <a:r>
              <a:rPr lang="zh-CN" alt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altLang="zh-C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r>
              <a:rPr lang="zh-CN" alt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“耶稣来到拿撒勒，就是他长大的地方。在安息日，照他平常的规矩，进了会堂，站起来要念圣经。</a:t>
            </a:r>
          </a:p>
          <a:p>
            <a:r>
              <a:rPr lang="zh-CN" alt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有人把先知以赛亚的书交给他，他就打开，找到一处写着说，</a:t>
            </a:r>
            <a:r>
              <a:rPr lang="zh-CN" altLang="en-US" sz="20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主的灵在我身上</a:t>
            </a:r>
            <a:r>
              <a:rPr lang="zh-CN" alt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，因为他用膏膏我，叫我传福音给贫穷的人。差遣我报告被掳的得释放，瞎眼的得看见，叫那受压制的得自由”（路</a:t>
            </a:r>
            <a:r>
              <a:rPr lang="en-US" altLang="zh-C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4:16-18</a:t>
            </a:r>
            <a:r>
              <a:rPr lang="zh-CN" alt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389175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7E85D0-9C3F-214F-B83A-7FF2F857F1F4}"/>
              </a:ext>
            </a:extLst>
          </p:cNvPr>
          <p:cNvSpPr/>
          <p:nvPr/>
        </p:nvSpPr>
        <p:spPr>
          <a:xfrm>
            <a:off x="495300" y="250656"/>
            <a:ext cx="11201400" cy="6217087"/>
          </a:xfrm>
          <a:prstGeom prst="rect">
            <a:avLst/>
          </a:prstGeom>
        </p:spPr>
        <p:txBody>
          <a:bodyPr wrap="square">
            <a:spAutoFit/>
          </a:bodyPr>
          <a:lstStyle/>
          <a:p>
            <a:r>
              <a:rPr lang="en-US" sz="2000" b="1" dirty="0">
                <a:latin typeface="Times New Roman" panose="02020603050405020304" pitchFamily="18" charset="0"/>
                <a:ea typeface="Times New Roman" panose="02020603050405020304" pitchFamily="18" charset="0"/>
              </a:rPr>
              <a:t>Isaiah 11:1-10</a:t>
            </a:r>
          </a:p>
          <a:p>
            <a:r>
              <a:rPr lang="en-US" dirty="0">
                <a:latin typeface="Times New Roman" panose="02020603050405020304" pitchFamily="18" charset="0"/>
                <a:ea typeface="Times New Roman" panose="02020603050405020304" pitchFamily="18" charset="0"/>
              </a:rPr>
              <a:t>“A shoot will come up from the stump of Jesse; from his roots a Branch will bear fruit. </a:t>
            </a:r>
            <a:r>
              <a:rPr lang="en-US" baseline="30000" dirty="0">
                <a:latin typeface="Times New Roman" panose="02020603050405020304" pitchFamily="18" charset="0"/>
                <a:ea typeface="Times New Roman" panose="02020603050405020304" pitchFamily="18" charset="0"/>
              </a:rPr>
              <a:t>2</a:t>
            </a:r>
            <a:r>
              <a:rPr lang="en-US" dirty="0">
                <a:latin typeface="Times New Roman" panose="02020603050405020304" pitchFamily="18" charset="0"/>
                <a:ea typeface="Times New Roman" panose="02020603050405020304" pitchFamily="18" charset="0"/>
              </a:rPr>
              <a:t> The Spirit of the LORD will rest on him— the Spirit of wisdom and of understanding, the Spirit of counsel and of power, the Spirit of knowledge and of the fear of the LORD— </a:t>
            </a:r>
            <a:r>
              <a:rPr lang="en-US" baseline="30000" dirty="0">
                <a:latin typeface="Times New Roman" panose="02020603050405020304" pitchFamily="18" charset="0"/>
                <a:ea typeface="Times New Roman" panose="02020603050405020304" pitchFamily="18" charset="0"/>
              </a:rPr>
              <a:t>3</a:t>
            </a:r>
            <a:r>
              <a:rPr lang="en-US" dirty="0">
                <a:latin typeface="Times New Roman" panose="02020603050405020304" pitchFamily="18" charset="0"/>
                <a:ea typeface="Times New Roman" panose="02020603050405020304" pitchFamily="18" charset="0"/>
              </a:rPr>
              <a:t> and </a:t>
            </a:r>
            <a:r>
              <a:rPr lang="en-US" dirty="0">
                <a:highlight>
                  <a:srgbClr val="FFFF00"/>
                </a:highlight>
                <a:latin typeface="Times New Roman" panose="02020603050405020304" pitchFamily="18" charset="0"/>
                <a:ea typeface="Times New Roman" panose="02020603050405020304" pitchFamily="18" charset="0"/>
              </a:rPr>
              <a:t>he will delight in the fear of the LORD</a:t>
            </a:r>
            <a:r>
              <a:rPr lang="en-US" dirty="0">
                <a:latin typeface="Times New Roman" panose="02020603050405020304" pitchFamily="18" charset="0"/>
                <a:ea typeface="Times New Roman" panose="02020603050405020304" pitchFamily="18" charset="0"/>
              </a:rPr>
              <a:t>. He will not judge by what he sees with his eyes or decide by what he hears with his ears; </a:t>
            </a:r>
            <a:r>
              <a:rPr lang="en-US" baseline="30000" dirty="0">
                <a:latin typeface="Times New Roman" panose="02020603050405020304" pitchFamily="18" charset="0"/>
                <a:ea typeface="Times New Roman" panose="02020603050405020304" pitchFamily="18" charset="0"/>
              </a:rPr>
              <a:t>4</a:t>
            </a:r>
            <a:r>
              <a:rPr lang="en-US" dirty="0">
                <a:latin typeface="Times New Roman" panose="02020603050405020304" pitchFamily="18" charset="0"/>
                <a:ea typeface="Times New Roman" panose="02020603050405020304" pitchFamily="18" charset="0"/>
              </a:rPr>
              <a:t> but with righteousness he will judge the needy, with justice he will give decisions for the poor of the earth. He will strike the earth with the rod of his mouth; with the breath of his lips he will slay the wicked. </a:t>
            </a:r>
            <a:r>
              <a:rPr lang="en-US" baseline="30000" dirty="0">
                <a:latin typeface="Times New Roman" panose="02020603050405020304" pitchFamily="18" charset="0"/>
                <a:ea typeface="Times New Roman" panose="02020603050405020304" pitchFamily="18" charset="0"/>
              </a:rPr>
              <a:t>5 </a:t>
            </a:r>
            <a:r>
              <a:rPr lang="en-US" dirty="0">
                <a:latin typeface="Times New Roman" panose="02020603050405020304" pitchFamily="18" charset="0"/>
                <a:ea typeface="Times New Roman" panose="02020603050405020304" pitchFamily="18" charset="0"/>
              </a:rPr>
              <a:t>Righteousness will be his belt and faithfulness the sash around his waist. </a:t>
            </a:r>
            <a:r>
              <a:rPr lang="en-US" baseline="30000" dirty="0">
                <a:latin typeface="Times New Roman" panose="02020603050405020304" pitchFamily="18" charset="0"/>
                <a:ea typeface="Times New Roman" panose="02020603050405020304" pitchFamily="18" charset="0"/>
              </a:rPr>
              <a:t>6</a:t>
            </a:r>
            <a:r>
              <a:rPr lang="en-US" dirty="0">
                <a:latin typeface="Times New Roman" panose="02020603050405020304" pitchFamily="18" charset="0"/>
                <a:ea typeface="Times New Roman" panose="02020603050405020304" pitchFamily="18" charset="0"/>
              </a:rPr>
              <a:t> The wolf will live with the lamb, the leopard will lie down with the goat, the calf and the lion and the yearling together; and a little child will lead them. </a:t>
            </a:r>
            <a:r>
              <a:rPr lang="en-US" baseline="30000" dirty="0">
                <a:latin typeface="Times New Roman" panose="02020603050405020304" pitchFamily="18" charset="0"/>
                <a:ea typeface="Times New Roman" panose="02020603050405020304" pitchFamily="18" charset="0"/>
              </a:rPr>
              <a:t>7 </a:t>
            </a:r>
            <a:r>
              <a:rPr lang="en-US" dirty="0">
                <a:latin typeface="Times New Roman" panose="02020603050405020304" pitchFamily="18" charset="0"/>
                <a:ea typeface="Times New Roman" panose="02020603050405020304" pitchFamily="18" charset="0"/>
              </a:rPr>
              <a:t>The cow will feed with the bear, their young will lie down together, and the lion will eat straw like the ox. </a:t>
            </a:r>
            <a:r>
              <a:rPr lang="en-US" baseline="30000" dirty="0">
                <a:latin typeface="Times New Roman" panose="02020603050405020304" pitchFamily="18" charset="0"/>
                <a:ea typeface="Times New Roman" panose="02020603050405020304" pitchFamily="18" charset="0"/>
              </a:rPr>
              <a:t>8</a:t>
            </a:r>
            <a:r>
              <a:rPr lang="en-US" dirty="0">
                <a:latin typeface="Times New Roman" panose="02020603050405020304" pitchFamily="18" charset="0"/>
                <a:ea typeface="Times New Roman" panose="02020603050405020304" pitchFamily="18" charset="0"/>
              </a:rPr>
              <a:t> The infant will play near the hole of the cobra, and the young child put his hand into the viper’s nest.</a:t>
            </a:r>
            <a:r>
              <a:rPr lang="en-US" baseline="30000" dirty="0">
                <a:latin typeface="Times New Roman" panose="02020603050405020304" pitchFamily="18" charset="0"/>
                <a:ea typeface="Times New Roman" panose="02020603050405020304" pitchFamily="18" charset="0"/>
              </a:rPr>
              <a:t> 9 </a:t>
            </a:r>
            <a:r>
              <a:rPr lang="en-US" dirty="0">
                <a:latin typeface="Times New Roman" panose="02020603050405020304" pitchFamily="18" charset="0"/>
                <a:ea typeface="Times New Roman" panose="02020603050405020304" pitchFamily="18" charset="0"/>
              </a:rPr>
              <a:t>They will neither harm nor destroy on all my holy mountain, for the earth will be full of the knowledge of the LORD as the waters cover the sea.</a:t>
            </a:r>
            <a:r>
              <a:rPr lang="en-US" baseline="30000" dirty="0">
                <a:latin typeface="Times New Roman" panose="02020603050405020304" pitchFamily="18" charset="0"/>
                <a:ea typeface="Times New Roman" panose="02020603050405020304" pitchFamily="18" charset="0"/>
              </a:rPr>
              <a:t> 10 </a:t>
            </a:r>
            <a:r>
              <a:rPr lang="en-US" dirty="0">
                <a:latin typeface="Times New Roman" panose="02020603050405020304" pitchFamily="18" charset="0"/>
                <a:ea typeface="Times New Roman" panose="02020603050405020304" pitchFamily="18" charset="0"/>
              </a:rPr>
              <a:t>In that day the Root of Jesse will stand as a banner for the peoples; the nations will rally to him, and his place of rest will be glorious. </a:t>
            </a:r>
          </a:p>
          <a:p>
            <a:r>
              <a:rPr lang="zh-CN" altLang="en-US" dirty="0">
                <a:latin typeface="Times New Roman" panose="02020603050405020304" pitchFamily="18" charset="0"/>
                <a:ea typeface="Times New Roman" panose="02020603050405020304" pitchFamily="18" charset="0"/>
              </a:rPr>
              <a:t>赛</a:t>
            </a:r>
            <a:r>
              <a:rPr lang="en-US" altLang="zh-CN" dirty="0">
                <a:latin typeface="Times New Roman" panose="02020603050405020304" pitchFamily="18" charset="0"/>
                <a:ea typeface="Times New Roman" panose="02020603050405020304" pitchFamily="18" charset="0"/>
              </a:rPr>
              <a:t>11:1-10</a:t>
            </a:r>
          </a:p>
          <a:p>
            <a:r>
              <a:rPr lang="zh-CN" altLang="en-US" dirty="0">
                <a:latin typeface="Times New Roman" panose="02020603050405020304" pitchFamily="18" charset="0"/>
                <a:ea typeface="Times New Roman" panose="02020603050405020304" pitchFamily="18" charset="0"/>
              </a:rPr>
              <a:t>“</a:t>
            </a:r>
            <a:r>
              <a:rPr lang="en-US" altLang="zh-CN" dirty="0">
                <a:latin typeface="Times New Roman" panose="02020603050405020304" pitchFamily="18" charset="0"/>
                <a:ea typeface="Times New Roman" panose="02020603050405020304" pitchFamily="18" charset="0"/>
              </a:rPr>
              <a:t>1</a:t>
            </a:r>
            <a:r>
              <a:rPr lang="zh-CN" altLang="en-US" dirty="0">
                <a:latin typeface="Times New Roman" panose="02020603050405020304" pitchFamily="18" charset="0"/>
                <a:ea typeface="Times New Roman" panose="02020603050405020304" pitchFamily="18" charset="0"/>
              </a:rPr>
              <a:t>从耶西的本必发一条，从他根生的枝子必结果实。</a:t>
            </a:r>
            <a:r>
              <a:rPr lang="en-US" altLang="zh-CN" dirty="0">
                <a:latin typeface="Times New Roman" panose="02020603050405020304" pitchFamily="18" charset="0"/>
                <a:ea typeface="Times New Roman" panose="02020603050405020304" pitchFamily="18" charset="0"/>
              </a:rPr>
              <a:t>2</a:t>
            </a:r>
            <a:r>
              <a:rPr lang="zh-CN" altLang="en-US" dirty="0">
                <a:latin typeface="Times New Roman" panose="02020603050405020304" pitchFamily="18" charset="0"/>
                <a:ea typeface="Times New Roman" panose="02020603050405020304" pitchFamily="18" charset="0"/>
              </a:rPr>
              <a:t>耶和华的灵必住在他身上，就是使他有智慧和聪明的灵，谋略和能力的灵，知识和敬畏耶和华的灵。</a:t>
            </a:r>
            <a:r>
              <a:rPr lang="en-US" altLang="zh-CN" dirty="0">
                <a:latin typeface="Times New Roman" panose="02020603050405020304" pitchFamily="18" charset="0"/>
                <a:ea typeface="Times New Roman" panose="02020603050405020304" pitchFamily="18" charset="0"/>
              </a:rPr>
              <a:t>3</a:t>
            </a:r>
            <a:r>
              <a:rPr lang="zh-CN" altLang="en-US" dirty="0">
                <a:highlight>
                  <a:srgbClr val="FFFF00"/>
                </a:highlight>
                <a:latin typeface="Times New Roman" panose="02020603050405020304" pitchFamily="18" charset="0"/>
                <a:ea typeface="Times New Roman" panose="02020603050405020304" pitchFamily="18" charset="0"/>
              </a:rPr>
              <a:t>他必以敬畏耶和华为乐</a:t>
            </a:r>
            <a:r>
              <a:rPr lang="zh-CN" altLang="en-US" dirty="0">
                <a:latin typeface="Times New Roman" panose="02020603050405020304" pitchFamily="18" charset="0"/>
                <a:ea typeface="Times New Roman" panose="02020603050405020304" pitchFamily="18" charset="0"/>
              </a:rPr>
              <a:t>。行审判不凭眼见，断是非也不凭耳闻。</a:t>
            </a:r>
            <a:r>
              <a:rPr lang="en-US" altLang="zh-CN" dirty="0">
                <a:latin typeface="Times New Roman" panose="02020603050405020304" pitchFamily="18" charset="0"/>
                <a:ea typeface="Times New Roman" panose="02020603050405020304" pitchFamily="18" charset="0"/>
              </a:rPr>
              <a:t>4</a:t>
            </a:r>
            <a:r>
              <a:rPr lang="zh-CN" altLang="en-US" dirty="0">
                <a:latin typeface="Times New Roman" panose="02020603050405020304" pitchFamily="18" charset="0"/>
                <a:ea typeface="Times New Roman" panose="02020603050405020304" pitchFamily="18" charset="0"/>
              </a:rPr>
              <a:t>却要以公义审判贫穷人，以正直判断世上的谦卑人。以口中的杖击打世界。以嘴里的气杀戮恶人。</a:t>
            </a:r>
            <a:r>
              <a:rPr lang="en-US" altLang="zh-CN" dirty="0">
                <a:latin typeface="Times New Roman" panose="02020603050405020304" pitchFamily="18" charset="0"/>
                <a:ea typeface="Times New Roman" panose="02020603050405020304" pitchFamily="18" charset="0"/>
              </a:rPr>
              <a:t>5</a:t>
            </a:r>
            <a:r>
              <a:rPr lang="zh-CN" altLang="en-US" dirty="0">
                <a:latin typeface="Times New Roman" panose="02020603050405020304" pitchFamily="18" charset="0"/>
                <a:ea typeface="Times New Roman" panose="02020603050405020304" pitchFamily="18" charset="0"/>
              </a:rPr>
              <a:t>公义必当他的腰带，信实必当他胁下的带子。</a:t>
            </a:r>
            <a:r>
              <a:rPr lang="en-US" altLang="zh-CN" dirty="0">
                <a:latin typeface="Times New Roman" panose="02020603050405020304" pitchFamily="18" charset="0"/>
                <a:ea typeface="Times New Roman" panose="02020603050405020304" pitchFamily="18" charset="0"/>
              </a:rPr>
              <a:t>6</a:t>
            </a:r>
            <a:r>
              <a:rPr lang="zh-CN" altLang="en-US" dirty="0">
                <a:latin typeface="Times New Roman" panose="02020603050405020304" pitchFamily="18" charset="0"/>
                <a:ea typeface="Times New Roman" panose="02020603050405020304" pitchFamily="18" charset="0"/>
              </a:rPr>
              <a:t>豺狼必与绵羊羔同居，豹子与山羊羔同卧。少壮狮子，与牛犊，并肥畜同群。小孩子要牵引他们。</a:t>
            </a:r>
            <a:r>
              <a:rPr lang="en-US" altLang="zh-CN" dirty="0">
                <a:latin typeface="Times New Roman" panose="02020603050405020304" pitchFamily="18" charset="0"/>
                <a:ea typeface="Times New Roman" panose="02020603050405020304" pitchFamily="18" charset="0"/>
              </a:rPr>
              <a:t>7</a:t>
            </a:r>
            <a:r>
              <a:rPr lang="zh-CN" altLang="en-US" dirty="0">
                <a:latin typeface="Times New Roman" panose="02020603050405020304" pitchFamily="18" charset="0"/>
                <a:ea typeface="Times New Roman" panose="02020603050405020304" pitchFamily="18" charset="0"/>
              </a:rPr>
              <a:t>牛必与熊同食。牛犊必与小熊同卧。狮子必吃草与牛一样。</a:t>
            </a:r>
            <a:r>
              <a:rPr lang="en-US" altLang="zh-CN" dirty="0">
                <a:latin typeface="Times New Roman" panose="02020603050405020304" pitchFamily="18" charset="0"/>
                <a:ea typeface="Times New Roman" panose="02020603050405020304" pitchFamily="18" charset="0"/>
              </a:rPr>
              <a:t>8</a:t>
            </a:r>
            <a:r>
              <a:rPr lang="zh-CN" altLang="en-US" dirty="0">
                <a:latin typeface="Times New Roman" panose="02020603050405020304" pitchFamily="18" charset="0"/>
                <a:ea typeface="Times New Roman" panose="02020603050405020304" pitchFamily="18" charset="0"/>
              </a:rPr>
              <a:t>吃奶的孩子必玩耍在虺蛇的洞口，断奶的婴儿必按手在毒蛇的穴上。</a:t>
            </a:r>
            <a:r>
              <a:rPr lang="en-US" altLang="zh-CN" dirty="0">
                <a:latin typeface="Times New Roman" panose="02020603050405020304" pitchFamily="18" charset="0"/>
                <a:ea typeface="Times New Roman" panose="02020603050405020304" pitchFamily="18" charset="0"/>
              </a:rPr>
              <a:t>9</a:t>
            </a:r>
            <a:r>
              <a:rPr lang="zh-CN" altLang="en-US" dirty="0">
                <a:latin typeface="Times New Roman" panose="02020603050405020304" pitchFamily="18" charset="0"/>
                <a:ea typeface="Times New Roman" panose="02020603050405020304" pitchFamily="18" charset="0"/>
              </a:rPr>
              <a:t>在我圣山的遍处，这一切都不伤人，不害物。因为认识耶和华的知识要充满遍地，好像水充满洋海一般。</a:t>
            </a:r>
            <a:r>
              <a:rPr lang="en-US" altLang="zh-CN" dirty="0">
                <a:latin typeface="Times New Roman" panose="02020603050405020304" pitchFamily="18" charset="0"/>
                <a:ea typeface="Times New Roman" panose="02020603050405020304" pitchFamily="18" charset="0"/>
              </a:rPr>
              <a:t>10</a:t>
            </a:r>
            <a:r>
              <a:rPr lang="zh-CN" altLang="en-US" dirty="0">
                <a:latin typeface="Times New Roman" panose="02020603050405020304" pitchFamily="18" charset="0"/>
                <a:ea typeface="Times New Roman" panose="02020603050405020304" pitchFamily="18" charset="0"/>
              </a:rPr>
              <a:t>到那日，耶西的根立作万民的大旗。外邦人必寻求他。他安息之所大有荣耀。”</a:t>
            </a:r>
            <a:endParaRPr lang="en-US" dirty="0">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2FB56441-4B1D-BA40-9ABA-9FA4D6CCE6C7}"/>
              </a:ext>
            </a:extLst>
          </p:cNvPr>
          <p:cNvSpPr/>
          <p:nvPr/>
        </p:nvSpPr>
        <p:spPr>
          <a:xfrm>
            <a:off x="282222" y="171450"/>
            <a:ext cx="11650134" cy="6529388"/>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outdoor, person, snow, riding&#10;&#10;Description automatically generated">
            <a:extLst>
              <a:ext uri="{FF2B5EF4-FFF2-40B4-BE49-F238E27FC236}">
                <a16:creationId xmlns:a16="http://schemas.microsoft.com/office/drawing/2014/main" id="{5B2F3164-4E79-4541-AA99-18F29AF5F6C6}"/>
              </a:ext>
            </a:extLst>
          </p:cNvPr>
          <p:cNvPicPr>
            <a:picLocks noChangeAspect="1"/>
          </p:cNvPicPr>
          <p:nvPr/>
        </p:nvPicPr>
        <p:blipFill>
          <a:blip r:embed="rId2"/>
          <a:stretch>
            <a:fillRect/>
          </a:stretch>
        </p:blipFill>
        <p:spPr>
          <a:xfrm>
            <a:off x="3536688" y="1378441"/>
            <a:ext cx="4763250" cy="3203851"/>
          </a:xfrm>
          <a:prstGeom prst="rect">
            <a:avLst/>
          </a:prstGeom>
          <a:effectLst>
            <a:softEdge rad="596900"/>
          </a:effectLst>
        </p:spPr>
      </p:pic>
    </p:spTree>
    <p:extLst>
      <p:ext uri="{BB962C8B-B14F-4D97-AF65-F5344CB8AC3E}">
        <p14:creationId xmlns:p14="http://schemas.microsoft.com/office/powerpoint/2010/main" val="10742423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7E85D0-9C3F-214F-B83A-7FF2F857F1F4}"/>
              </a:ext>
            </a:extLst>
          </p:cNvPr>
          <p:cNvSpPr/>
          <p:nvPr/>
        </p:nvSpPr>
        <p:spPr>
          <a:xfrm>
            <a:off x="495300" y="250656"/>
            <a:ext cx="11201400" cy="6217087"/>
          </a:xfrm>
          <a:prstGeom prst="rect">
            <a:avLst/>
          </a:prstGeom>
        </p:spPr>
        <p:txBody>
          <a:bodyPr wrap="square">
            <a:spAutoFit/>
          </a:bodyPr>
          <a:lstStyle/>
          <a:p>
            <a:r>
              <a:rPr lang="en-US" sz="2000" b="1" dirty="0">
                <a:latin typeface="Times New Roman" panose="02020603050405020304" pitchFamily="18" charset="0"/>
                <a:ea typeface="Times New Roman" panose="02020603050405020304" pitchFamily="18" charset="0"/>
              </a:rPr>
              <a:t>Isaiah 11:1-10</a:t>
            </a:r>
          </a:p>
          <a:p>
            <a:r>
              <a:rPr lang="en-US" dirty="0">
                <a:latin typeface="Times New Roman" panose="02020603050405020304" pitchFamily="18" charset="0"/>
                <a:ea typeface="Times New Roman" panose="02020603050405020304" pitchFamily="18" charset="0"/>
              </a:rPr>
              <a:t>“A shoot will come up from the stump of Jesse; from his roots a Branch will bear fruit. </a:t>
            </a:r>
            <a:r>
              <a:rPr lang="en-US" baseline="30000" dirty="0">
                <a:latin typeface="Times New Roman" panose="02020603050405020304" pitchFamily="18" charset="0"/>
                <a:ea typeface="Times New Roman" panose="02020603050405020304" pitchFamily="18" charset="0"/>
              </a:rPr>
              <a:t>2</a:t>
            </a:r>
            <a:r>
              <a:rPr lang="en-US" dirty="0">
                <a:latin typeface="Times New Roman" panose="02020603050405020304" pitchFamily="18" charset="0"/>
                <a:ea typeface="Times New Roman" panose="02020603050405020304" pitchFamily="18" charset="0"/>
              </a:rPr>
              <a:t> The Spirit of the LORD will rest on him— the Spirit of wisdom and of understanding, the Spirit of counsel and of power, the Spirit of knowledge and of the fear of the LORD— </a:t>
            </a:r>
            <a:r>
              <a:rPr lang="en-US" baseline="30000" dirty="0">
                <a:latin typeface="Times New Roman" panose="02020603050405020304" pitchFamily="18" charset="0"/>
                <a:ea typeface="Times New Roman" panose="02020603050405020304" pitchFamily="18" charset="0"/>
              </a:rPr>
              <a:t>3</a:t>
            </a:r>
            <a:r>
              <a:rPr lang="en-US" dirty="0">
                <a:latin typeface="Times New Roman" panose="02020603050405020304" pitchFamily="18" charset="0"/>
                <a:ea typeface="Times New Roman" panose="02020603050405020304" pitchFamily="18" charset="0"/>
              </a:rPr>
              <a:t> and he will delight in the fear of the LORD. He will not judge by what he sees with his eyes or decide by what he hears with his ears; </a:t>
            </a:r>
            <a:r>
              <a:rPr lang="en-US" baseline="30000" dirty="0">
                <a:latin typeface="Times New Roman" panose="02020603050405020304" pitchFamily="18" charset="0"/>
                <a:ea typeface="Times New Roman" panose="02020603050405020304" pitchFamily="18" charset="0"/>
              </a:rPr>
              <a:t>4</a:t>
            </a:r>
            <a:r>
              <a:rPr lang="en-US" dirty="0">
                <a:latin typeface="Times New Roman" panose="02020603050405020304" pitchFamily="18" charset="0"/>
                <a:ea typeface="Times New Roman" panose="02020603050405020304" pitchFamily="18" charset="0"/>
              </a:rPr>
              <a:t> but with righteousness he will judge the needy, </a:t>
            </a:r>
            <a:r>
              <a:rPr lang="en-US" dirty="0">
                <a:highlight>
                  <a:srgbClr val="FFFF00"/>
                </a:highlight>
                <a:latin typeface="Times New Roman" panose="02020603050405020304" pitchFamily="18" charset="0"/>
                <a:ea typeface="Times New Roman" panose="02020603050405020304" pitchFamily="18" charset="0"/>
              </a:rPr>
              <a:t>with justice he will give decisions for the poor of the earth. </a:t>
            </a:r>
            <a:r>
              <a:rPr lang="en-US" dirty="0">
                <a:latin typeface="Times New Roman" panose="02020603050405020304" pitchFamily="18" charset="0"/>
                <a:ea typeface="Times New Roman" panose="02020603050405020304" pitchFamily="18" charset="0"/>
              </a:rPr>
              <a:t>He will strike the earth with the rod of his mouth; with the breath of his lips he will slay the wicked. </a:t>
            </a:r>
            <a:r>
              <a:rPr lang="en-US" baseline="30000" dirty="0">
                <a:latin typeface="Times New Roman" panose="02020603050405020304" pitchFamily="18" charset="0"/>
                <a:ea typeface="Times New Roman" panose="02020603050405020304" pitchFamily="18" charset="0"/>
              </a:rPr>
              <a:t>5 </a:t>
            </a:r>
            <a:r>
              <a:rPr lang="en-US" dirty="0">
                <a:latin typeface="Times New Roman" panose="02020603050405020304" pitchFamily="18" charset="0"/>
                <a:ea typeface="Times New Roman" panose="02020603050405020304" pitchFamily="18" charset="0"/>
              </a:rPr>
              <a:t>Righteousness will be his belt and faithfulness the sash around his waist. </a:t>
            </a:r>
            <a:r>
              <a:rPr lang="en-US" baseline="30000" dirty="0">
                <a:latin typeface="Times New Roman" panose="02020603050405020304" pitchFamily="18" charset="0"/>
                <a:ea typeface="Times New Roman" panose="02020603050405020304" pitchFamily="18" charset="0"/>
              </a:rPr>
              <a:t>6</a:t>
            </a:r>
            <a:r>
              <a:rPr lang="en-US" dirty="0">
                <a:latin typeface="Times New Roman" panose="02020603050405020304" pitchFamily="18" charset="0"/>
                <a:ea typeface="Times New Roman" panose="02020603050405020304" pitchFamily="18" charset="0"/>
              </a:rPr>
              <a:t> The wolf will live with the lamb, the leopard will lie down with the goat, the calf and the lion and the yearling together; and a little child will lead them. </a:t>
            </a:r>
            <a:r>
              <a:rPr lang="en-US" baseline="30000" dirty="0">
                <a:latin typeface="Times New Roman" panose="02020603050405020304" pitchFamily="18" charset="0"/>
                <a:ea typeface="Times New Roman" panose="02020603050405020304" pitchFamily="18" charset="0"/>
              </a:rPr>
              <a:t>7 </a:t>
            </a:r>
            <a:r>
              <a:rPr lang="en-US" dirty="0">
                <a:latin typeface="Times New Roman" panose="02020603050405020304" pitchFamily="18" charset="0"/>
                <a:ea typeface="Times New Roman" panose="02020603050405020304" pitchFamily="18" charset="0"/>
              </a:rPr>
              <a:t>The cow will feed with the bear, their young will lie down together, and the lion will eat straw like the ox. </a:t>
            </a:r>
            <a:r>
              <a:rPr lang="en-US" baseline="30000" dirty="0">
                <a:latin typeface="Times New Roman" panose="02020603050405020304" pitchFamily="18" charset="0"/>
                <a:ea typeface="Times New Roman" panose="02020603050405020304" pitchFamily="18" charset="0"/>
              </a:rPr>
              <a:t>8</a:t>
            </a:r>
            <a:r>
              <a:rPr lang="en-US" dirty="0">
                <a:latin typeface="Times New Roman" panose="02020603050405020304" pitchFamily="18" charset="0"/>
                <a:ea typeface="Times New Roman" panose="02020603050405020304" pitchFamily="18" charset="0"/>
              </a:rPr>
              <a:t> The infant will play near the hole of the cobra, and the young child put his hand into the viper’s nest.</a:t>
            </a:r>
            <a:r>
              <a:rPr lang="en-US" baseline="30000" dirty="0">
                <a:latin typeface="Times New Roman" panose="02020603050405020304" pitchFamily="18" charset="0"/>
                <a:ea typeface="Times New Roman" panose="02020603050405020304" pitchFamily="18" charset="0"/>
              </a:rPr>
              <a:t> 9 </a:t>
            </a:r>
            <a:r>
              <a:rPr lang="en-US" dirty="0">
                <a:latin typeface="Times New Roman" panose="02020603050405020304" pitchFamily="18" charset="0"/>
                <a:ea typeface="Times New Roman" panose="02020603050405020304" pitchFamily="18" charset="0"/>
              </a:rPr>
              <a:t>They will neither harm nor destroy on all my holy mountain, for the earth will be full of the knowledge of the LORD as the waters cover the sea.</a:t>
            </a:r>
            <a:r>
              <a:rPr lang="en-US" baseline="30000" dirty="0">
                <a:latin typeface="Times New Roman" panose="02020603050405020304" pitchFamily="18" charset="0"/>
                <a:ea typeface="Times New Roman" panose="02020603050405020304" pitchFamily="18" charset="0"/>
              </a:rPr>
              <a:t> 10 </a:t>
            </a:r>
            <a:r>
              <a:rPr lang="en-US" dirty="0">
                <a:latin typeface="Times New Roman" panose="02020603050405020304" pitchFamily="18" charset="0"/>
                <a:ea typeface="Times New Roman" panose="02020603050405020304" pitchFamily="18" charset="0"/>
              </a:rPr>
              <a:t>In that day the Root of Jesse will stand as a banner for the peoples; the nations will rally to him, and his place of rest will be glorious. </a:t>
            </a:r>
          </a:p>
          <a:p>
            <a:r>
              <a:rPr lang="zh-CN" altLang="en-US" dirty="0">
                <a:latin typeface="Times New Roman" panose="02020603050405020304" pitchFamily="18" charset="0"/>
                <a:ea typeface="Times New Roman" panose="02020603050405020304" pitchFamily="18" charset="0"/>
              </a:rPr>
              <a:t>赛</a:t>
            </a:r>
            <a:r>
              <a:rPr lang="en-US" altLang="zh-CN" dirty="0">
                <a:latin typeface="Times New Roman" panose="02020603050405020304" pitchFamily="18" charset="0"/>
                <a:ea typeface="Times New Roman" panose="02020603050405020304" pitchFamily="18" charset="0"/>
              </a:rPr>
              <a:t>11:1-10</a:t>
            </a:r>
          </a:p>
          <a:p>
            <a:r>
              <a:rPr lang="zh-CN" altLang="en-US" dirty="0">
                <a:latin typeface="Times New Roman" panose="02020603050405020304" pitchFamily="18" charset="0"/>
                <a:ea typeface="Times New Roman" panose="02020603050405020304" pitchFamily="18" charset="0"/>
              </a:rPr>
              <a:t>“</a:t>
            </a:r>
            <a:r>
              <a:rPr lang="en-US" altLang="zh-CN" dirty="0">
                <a:latin typeface="Times New Roman" panose="02020603050405020304" pitchFamily="18" charset="0"/>
                <a:ea typeface="Times New Roman" panose="02020603050405020304" pitchFamily="18" charset="0"/>
              </a:rPr>
              <a:t>1</a:t>
            </a:r>
            <a:r>
              <a:rPr lang="zh-CN" altLang="en-US" dirty="0">
                <a:latin typeface="Times New Roman" panose="02020603050405020304" pitchFamily="18" charset="0"/>
                <a:ea typeface="Times New Roman" panose="02020603050405020304" pitchFamily="18" charset="0"/>
              </a:rPr>
              <a:t>从耶西的本必发一条，从他根生的枝子必结果实。</a:t>
            </a:r>
            <a:r>
              <a:rPr lang="en-US" altLang="zh-CN" dirty="0">
                <a:latin typeface="Times New Roman" panose="02020603050405020304" pitchFamily="18" charset="0"/>
                <a:ea typeface="Times New Roman" panose="02020603050405020304" pitchFamily="18" charset="0"/>
              </a:rPr>
              <a:t>2</a:t>
            </a:r>
            <a:r>
              <a:rPr lang="zh-CN" altLang="en-US" dirty="0">
                <a:latin typeface="Times New Roman" panose="02020603050405020304" pitchFamily="18" charset="0"/>
                <a:ea typeface="Times New Roman" panose="02020603050405020304" pitchFamily="18" charset="0"/>
              </a:rPr>
              <a:t>耶和华的灵必住在他身上，就是使他有智慧和聪明的灵，谋略和能力的灵，知识和敬畏耶和华的灵。</a:t>
            </a:r>
            <a:r>
              <a:rPr lang="en-US" altLang="zh-CN" dirty="0">
                <a:latin typeface="Times New Roman" panose="02020603050405020304" pitchFamily="18" charset="0"/>
                <a:ea typeface="Times New Roman" panose="02020603050405020304" pitchFamily="18" charset="0"/>
              </a:rPr>
              <a:t>3</a:t>
            </a:r>
            <a:r>
              <a:rPr lang="zh-CN" altLang="en-US" dirty="0">
                <a:latin typeface="Times New Roman" panose="02020603050405020304" pitchFamily="18" charset="0"/>
                <a:ea typeface="Times New Roman" panose="02020603050405020304" pitchFamily="18" charset="0"/>
              </a:rPr>
              <a:t>他必以敬畏耶和华为乐。行审判不凭眼见，断是非也不凭耳闻。</a:t>
            </a:r>
            <a:r>
              <a:rPr lang="en-US" altLang="zh-CN" dirty="0">
                <a:latin typeface="Times New Roman" panose="02020603050405020304" pitchFamily="18" charset="0"/>
                <a:ea typeface="Times New Roman" panose="02020603050405020304" pitchFamily="18" charset="0"/>
              </a:rPr>
              <a:t>4</a:t>
            </a:r>
            <a:r>
              <a:rPr lang="zh-CN" altLang="en-US" dirty="0">
                <a:latin typeface="Times New Roman" panose="02020603050405020304" pitchFamily="18" charset="0"/>
                <a:ea typeface="Times New Roman" panose="02020603050405020304" pitchFamily="18" charset="0"/>
              </a:rPr>
              <a:t>却要以公义审判贫穷人，</a:t>
            </a:r>
            <a:r>
              <a:rPr lang="zh-CN" altLang="en-US" dirty="0">
                <a:highlight>
                  <a:srgbClr val="FFFF00"/>
                </a:highlight>
                <a:latin typeface="Times New Roman" panose="02020603050405020304" pitchFamily="18" charset="0"/>
                <a:ea typeface="Times New Roman" panose="02020603050405020304" pitchFamily="18" charset="0"/>
              </a:rPr>
              <a:t>以正直判断世上的谦卑人</a:t>
            </a:r>
            <a:r>
              <a:rPr lang="zh-CN" altLang="en-US" dirty="0">
                <a:latin typeface="Times New Roman" panose="02020603050405020304" pitchFamily="18" charset="0"/>
                <a:ea typeface="Times New Roman" panose="02020603050405020304" pitchFamily="18" charset="0"/>
              </a:rPr>
              <a:t>。以口中的杖击打世界。以嘴里的气杀戮恶人。</a:t>
            </a:r>
            <a:r>
              <a:rPr lang="en-US" altLang="zh-CN" dirty="0">
                <a:latin typeface="Times New Roman" panose="02020603050405020304" pitchFamily="18" charset="0"/>
                <a:ea typeface="Times New Roman" panose="02020603050405020304" pitchFamily="18" charset="0"/>
              </a:rPr>
              <a:t>5</a:t>
            </a:r>
            <a:r>
              <a:rPr lang="zh-CN" altLang="en-US" dirty="0">
                <a:latin typeface="Times New Roman" panose="02020603050405020304" pitchFamily="18" charset="0"/>
                <a:ea typeface="Times New Roman" panose="02020603050405020304" pitchFamily="18" charset="0"/>
              </a:rPr>
              <a:t>公义必当他的腰带，信实必当他胁下的带子。</a:t>
            </a:r>
            <a:r>
              <a:rPr lang="en-US" altLang="zh-CN" dirty="0">
                <a:latin typeface="Times New Roman" panose="02020603050405020304" pitchFamily="18" charset="0"/>
                <a:ea typeface="Times New Roman" panose="02020603050405020304" pitchFamily="18" charset="0"/>
              </a:rPr>
              <a:t>6</a:t>
            </a:r>
            <a:r>
              <a:rPr lang="zh-CN" altLang="en-US" dirty="0">
                <a:latin typeface="Times New Roman" panose="02020603050405020304" pitchFamily="18" charset="0"/>
                <a:ea typeface="Times New Roman" panose="02020603050405020304" pitchFamily="18" charset="0"/>
              </a:rPr>
              <a:t>豺狼必与绵羊羔同居，豹子与山羊羔同卧。少壮狮子，与牛犊，并肥畜同群。小孩子要牵引他们。</a:t>
            </a:r>
            <a:r>
              <a:rPr lang="en-US" altLang="zh-CN" dirty="0">
                <a:latin typeface="Times New Roman" panose="02020603050405020304" pitchFamily="18" charset="0"/>
                <a:ea typeface="Times New Roman" panose="02020603050405020304" pitchFamily="18" charset="0"/>
              </a:rPr>
              <a:t>7</a:t>
            </a:r>
            <a:r>
              <a:rPr lang="zh-CN" altLang="en-US" dirty="0">
                <a:latin typeface="Times New Roman" panose="02020603050405020304" pitchFamily="18" charset="0"/>
                <a:ea typeface="Times New Roman" panose="02020603050405020304" pitchFamily="18" charset="0"/>
              </a:rPr>
              <a:t>牛必与熊同食。牛犊必与小熊同卧。狮子必吃草与牛一样。</a:t>
            </a:r>
            <a:r>
              <a:rPr lang="en-US" altLang="zh-CN" dirty="0">
                <a:latin typeface="Times New Roman" panose="02020603050405020304" pitchFamily="18" charset="0"/>
                <a:ea typeface="Times New Roman" panose="02020603050405020304" pitchFamily="18" charset="0"/>
              </a:rPr>
              <a:t>8</a:t>
            </a:r>
            <a:r>
              <a:rPr lang="zh-CN" altLang="en-US" dirty="0">
                <a:latin typeface="Times New Roman" panose="02020603050405020304" pitchFamily="18" charset="0"/>
                <a:ea typeface="Times New Roman" panose="02020603050405020304" pitchFamily="18" charset="0"/>
              </a:rPr>
              <a:t>吃奶的孩子必玩耍在虺蛇的洞口，断奶的婴儿必按手在毒蛇的穴上。</a:t>
            </a:r>
            <a:r>
              <a:rPr lang="en-US" altLang="zh-CN" dirty="0">
                <a:latin typeface="Times New Roman" panose="02020603050405020304" pitchFamily="18" charset="0"/>
                <a:ea typeface="Times New Roman" panose="02020603050405020304" pitchFamily="18" charset="0"/>
              </a:rPr>
              <a:t>9</a:t>
            </a:r>
            <a:r>
              <a:rPr lang="zh-CN" altLang="en-US" dirty="0">
                <a:latin typeface="Times New Roman" panose="02020603050405020304" pitchFamily="18" charset="0"/>
                <a:ea typeface="Times New Roman" panose="02020603050405020304" pitchFamily="18" charset="0"/>
              </a:rPr>
              <a:t>在我圣山的遍处，这一切都不伤人，不害物。因为认识耶和华的知识要充满遍地，好像水充满洋海一般。</a:t>
            </a:r>
            <a:r>
              <a:rPr lang="en-US" altLang="zh-CN" dirty="0">
                <a:latin typeface="Times New Roman" panose="02020603050405020304" pitchFamily="18" charset="0"/>
                <a:ea typeface="Times New Roman" panose="02020603050405020304" pitchFamily="18" charset="0"/>
              </a:rPr>
              <a:t>10</a:t>
            </a:r>
            <a:r>
              <a:rPr lang="zh-CN" altLang="en-US" dirty="0">
                <a:latin typeface="Times New Roman" panose="02020603050405020304" pitchFamily="18" charset="0"/>
                <a:ea typeface="Times New Roman" panose="02020603050405020304" pitchFamily="18" charset="0"/>
              </a:rPr>
              <a:t>到那日，耶西的根立作万民的大旗。外邦人必寻求他。他安息之所大有荣耀。”</a:t>
            </a:r>
            <a:endParaRPr lang="en-US" dirty="0">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2FB56441-4B1D-BA40-9ABA-9FA4D6CCE6C7}"/>
              </a:ext>
            </a:extLst>
          </p:cNvPr>
          <p:cNvSpPr/>
          <p:nvPr/>
        </p:nvSpPr>
        <p:spPr>
          <a:xfrm>
            <a:off x="282222" y="171450"/>
            <a:ext cx="11650134" cy="6529388"/>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around each other&#10;&#10;Description automatically generated">
            <a:extLst>
              <a:ext uri="{FF2B5EF4-FFF2-40B4-BE49-F238E27FC236}">
                <a16:creationId xmlns:a16="http://schemas.microsoft.com/office/drawing/2014/main" id="{59133C9F-AF43-A14C-AC4E-5293406B628F}"/>
              </a:ext>
            </a:extLst>
          </p:cNvPr>
          <p:cNvPicPr>
            <a:picLocks noChangeAspect="1"/>
          </p:cNvPicPr>
          <p:nvPr/>
        </p:nvPicPr>
        <p:blipFill>
          <a:blip r:embed="rId2"/>
          <a:stretch>
            <a:fillRect/>
          </a:stretch>
        </p:blipFill>
        <p:spPr>
          <a:xfrm>
            <a:off x="3759525" y="931106"/>
            <a:ext cx="5559136" cy="4169352"/>
          </a:xfrm>
          <a:prstGeom prst="rect">
            <a:avLst/>
          </a:prstGeom>
          <a:effectLst>
            <a:softEdge rad="660400"/>
          </a:effectLst>
        </p:spPr>
      </p:pic>
    </p:spTree>
    <p:extLst>
      <p:ext uri="{BB962C8B-B14F-4D97-AF65-F5344CB8AC3E}">
        <p14:creationId xmlns:p14="http://schemas.microsoft.com/office/powerpoint/2010/main" val="12627064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7E85D0-9C3F-214F-B83A-7FF2F857F1F4}"/>
              </a:ext>
            </a:extLst>
          </p:cNvPr>
          <p:cNvSpPr/>
          <p:nvPr/>
        </p:nvSpPr>
        <p:spPr>
          <a:xfrm>
            <a:off x="495300" y="250656"/>
            <a:ext cx="11201400" cy="6217087"/>
          </a:xfrm>
          <a:prstGeom prst="rect">
            <a:avLst/>
          </a:prstGeom>
        </p:spPr>
        <p:txBody>
          <a:bodyPr wrap="square">
            <a:spAutoFit/>
          </a:bodyPr>
          <a:lstStyle/>
          <a:p>
            <a:r>
              <a:rPr lang="en-US" sz="2000" b="1" dirty="0">
                <a:latin typeface="Times New Roman" panose="02020603050405020304" pitchFamily="18" charset="0"/>
                <a:ea typeface="Times New Roman" panose="02020603050405020304" pitchFamily="18" charset="0"/>
              </a:rPr>
              <a:t>Isaiah 11:1-10</a:t>
            </a:r>
          </a:p>
          <a:p>
            <a:r>
              <a:rPr lang="en-US" dirty="0">
                <a:latin typeface="Times New Roman" panose="02020603050405020304" pitchFamily="18" charset="0"/>
                <a:ea typeface="Times New Roman" panose="02020603050405020304" pitchFamily="18" charset="0"/>
              </a:rPr>
              <a:t>“A shoot will come up from the stump of Jesse; from his roots a Branch will bear fruit. </a:t>
            </a:r>
            <a:r>
              <a:rPr lang="en-US" baseline="30000" dirty="0">
                <a:latin typeface="Times New Roman" panose="02020603050405020304" pitchFamily="18" charset="0"/>
                <a:ea typeface="Times New Roman" panose="02020603050405020304" pitchFamily="18" charset="0"/>
              </a:rPr>
              <a:t>2</a:t>
            </a:r>
            <a:r>
              <a:rPr lang="en-US" dirty="0">
                <a:latin typeface="Times New Roman" panose="02020603050405020304" pitchFamily="18" charset="0"/>
                <a:ea typeface="Times New Roman" panose="02020603050405020304" pitchFamily="18" charset="0"/>
              </a:rPr>
              <a:t> The Spirit of the LORD will rest on him— the Spirit of wisdom and of understanding, the Spirit of counsel and of power, the Spirit of knowledge and of the fear of the LORD— </a:t>
            </a:r>
            <a:r>
              <a:rPr lang="en-US" baseline="30000" dirty="0">
                <a:latin typeface="Times New Roman" panose="02020603050405020304" pitchFamily="18" charset="0"/>
                <a:ea typeface="Times New Roman" panose="02020603050405020304" pitchFamily="18" charset="0"/>
              </a:rPr>
              <a:t>3</a:t>
            </a:r>
            <a:r>
              <a:rPr lang="en-US" dirty="0">
                <a:latin typeface="Times New Roman" panose="02020603050405020304" pitchFamily="18" charset="0"/>
                <a:ea typeface="Times New Roman" panose="02020603050405020304" pitchFamily="18" charset="0"/>
              </a:rPr>
              <a:t> and he will delight in the fear of the LORD. He will not judge by what he sees with his eyes or decide by what he hears with his ears; </a:t>
            </a:r>
            <a:r>
              <a:rPr lang="en-US" baseline="30000" dirty="0">
                <a:latin typeface="Times New Roman" panose="02020603050405020304" pitchFamily="18" charset="0"/>
                <a:ea typeface="Times New Roman" panose="02020603050405020304" pitchFamily="18" charset="0"/>
              </a:rPr>
              <a:t>4</a:t>
            </a:r>
            <a:r>
              <a:rPr lang="en-US" dirty="0">
                <a:latin typeface="Times New Roman" panose="02020603050405020304" pitchFamily="18" charset="0"/>
                <a:ea typeface="Times New Roman" panose="02020603050405020304" pitchFamily="18" charset="0"/>
              </a:rPr>
              <a:t> but with righteousness he will judge the needy, with justice he will give decisions for the poor of the earth. He will strike the earth with the rod of his mouth; </a:t>
            </a:r>
            <a:r>
              <a:rPr lang="en-US" dirty="0">
                <a:highlight>
                  <a:srgbClr val="FFFF00"/>
                </a:highlight>
                <a:latin typeface="Times New Roman" panose="02020603050405020304" pitchFamily="18" charset="0"/>
                <a:ea typeface="Times New Roman" panose="02020603050405020304" pitchFamily="18" charset="0"/>
              </a:rPr>
              <a:t>with the breath of his lips he will slay the wicked</a:t>
            </a:r>
            <a:r>
              <a:rPr lang="en-US" dirty="0">
                <a:latin typeface="Times New Roman" panose="02020603050405020304" pitchFamily="18" charset="0"/>
                <a:ea typeface="Times New Roman" panose="02020603050405020304" pitchFamily="18" charset="0"/>
              </a:rPr>
              <a:t>. </a:t>
            </a:r>
            <a:r>
              <a:rPr lang="en-US" baseline="30000" dirty="0">
                <a:latin typeface="Times New Roman" panose="02020603050405020304" pitchFamily="18" charset="0"/>
                <a:ea typeface="Times New Roman" panose="02020603050405020304" pitchFamily="18" charset="0"/>
              </a:rPr>
              <a:t>5 </a:t>
            </a:r>
            <a:r>
              <a:rPr lang="en-US" dirty="0">
                <a:latin typeface="Times New Roman" panose="02020603050405020304" pitchFamily="18" charset="0"/>
                <a:ea typeface="Times New Roman" panose="02020603050405020304" pitchFamily="18" charset="0"/>
              </a:rPr>
              <a:t>Righteousness will be his belt and faithfulness the sash around his waist. </a:t>
            </a:r>
            <a:r>
              <a:rPr lang="en-US" baseline="30000" dirty="0">
                <a:latin typeface="Times New Roman" panose="02020603050405020304" pitchFamily="18" charset="0"/>
                <a:ea typeface="Times New Roman" panose="02020603050405020304" pitchFamily="18" charset="0"/>
              </a:rPr>
              <a:t>6</a:t>
            </a:r>
            <a:r>
              <a:rPr lang="en-US" dirty="0">
                <a:latin typeface="Times New Roman" panose="02020603050405020304" pitchFamily="18" charset="0"/>
                <a:ea typeface="Times New Roman" panose="02020603050405020304" pitchFamily="18" charset="0"/>
              </a:rPr>
              <a:t> The wolf will live with the lamb, the leopard will lie down with the goat, the calf and the lion and the yearling together; and a little child will lead them. </a:t>
            </a:r>
            <a:r>
              <a:rPr lang="en-US" baseline="30000" dirty="0">
                <a:latin typeface="Times New Roman" panose="02020603050405020304" pitchFamily="18" charset="0"/>
                <a:ea typeface="Times New Roman" panose="02020603050405020304" pitchFamily="18" charset="0"/>
              </a:rPr>
              <a:t>7 </a:t>
            </a:r>
            <a:r>
              <a:rPr lang="en-US" dirty="0">
                <a:latin typeface="Times New Roman" panose="02020603050405020304" pitchFamily="18" charset="0"/>
                <a:ea typeface="Times New Roman" panose="02020603050405020304" pitchFamily="18" charset="0"/>
              </a:rPr>
              <a:t>The cow will feed with the bear, their young will lie down together, and the lion will eat straw like the ox. </a:t>
            </a:r>
            <a:r>
              <a:rPr lang="en-US" baseline="30000" dirty="0">
                <a:latin typeface="Times New Roman" panose="02020603050405020304" pitchFamily="18" charset="0"/>
                <a:ea typeface="Times New Roman" panose="02020603050405020304" pitchFamily="18" charset="0"/>
              </a:rPr>
              <a:t>8</a:t>
            </a:r>
            <a:r>
              <a:rPr lang="en-US" dirty="0">
                <a:latin typeface="Times New Roman" panose="02020603050405020304" pitchFamily="18" charset="0"/>
                <a:ea typeface="Times New Roman" panose="02020603050405020304" pitchFamily="18" charset="0"/>
              </a:rPr>
              <a:t> The infant will play near the hole of the cobra, and the young child put his hand into the viper’s nest.</a:t>
            </a:r>
            <a:r>
              <a:rPr lang="en-US" baseline="30000" dirty="0">
                <a:latin typeface="Times New Roman" panose="02020603050405020304" pitchFamily="18" charset="0"/>
                <a:ea typeface="Times New Roman" panose="02020603050405020304" pitchFamily="18" charset="0"/>
              </a:rPr>
              <a:t> 9 </a:t>
            </a:r>
            <a:r>
              <a:rPr lang="en-US" dirty="0">
                <a:latin typeface="Times New Roman" panose="02020603050405020304" pitchFamily="18" charset="0"/>
                <a:ea typeface="Times New Roman" panose="02020603050405020304" pitchFamily="18" charset="0"/>
              </a:rPr>
              <a:t>They will neither harm nor destroy on all my holy mountain, for the earth will be full of the knowledge of the LORD as the waters cover the sea.</a:t>
            </a:r>
            <a:r>
              <a:rPr lang="en-US" baseline="30000" dirty="0">
                <a:latin typeface="Times New Roman" panose="02020603050405020304" pitchFamily="18" charset="0"/>
                <a:ea typeface="Times New Roman" panose="02020603050405020304" pitchFamily="18" charset="0"/>
              </a:rPr>
              <a:t> 10 </a:t>
            </a:r>
            <a:r>
              <a:rPr lang="en-US" dirty="0">
                <a:latin typeface="Times New Roman" panose="02020603050405020304" pitchFamily="18" charset="0"/>
                <a:ea typeface="Times New Roman" panose="02020603050405020304" pitchFamily="18" charset="0"/>
              </a:rPr>
              <a:t>In that day the Root of Jesse will stand as a banner for the peoples; the nations will rally to him, and his place of rest will be glorious. </a:t>
            </a:r>
          </a:p>
          <a:p>
            <a:r>
              <a:rPr lang="zh-CN" altLang="en-US" dirty="0">
                <a:latin typeface="Times New Roman" panose="02020603050405020304" pitchFamily="18" charset="0"/>
                <a:ea typeface="Times New Roman" panose="02020603050405020304" pitchFamily="18" charset="0"/>
              </a:rPr>
              <a:t>赛</a:t>
            </a:r>
            <a:r>
              <a:rPr lang="en-US" altLang="zh-CN" dirty="0">
                <a:latin typeface="Times New Roman" panose="02020603050405020304" pitchFamily="18" charset="0"/>
                <a:ea typeface="Times New Roman" panose="02020603050405020304" pitchFamily="18" charset="0"/>
              </a:rPr>
              <a:t>11:1-10</a:t>
            </a:r>
          </a:p>
          <a:p>
            <a:r>
              <a:rPr lang="zh-CN" altLang="en-US" dirty="0">
                <a:latin typeface="Times New Roman" panose="02020603050405020304" pitchFamily="18" charset="0"/>
                <a:ea typeface="Times New Roman" panose="02020603050405020304" pitchFamily="18" charset="0"/>
              </a:rPr>
              <a:t>“</a:t>
            </a:r>
            <a:r>
              <a:rPr lang="en-US" altLang="zh-CN" dirty="0">
                <a:latin typeface="Times New Roman" panose="02020603050405020304" pitchFamily="18" charset="0"/>
                <a:ea typeface="Times New Roman" panose="02020603050405020304" pitchFamily="18" charset="0"/>
              </a:rPr>
              <a:t>1</a:t>
            </a:r>
            <a:r>
              <a:rPr lang="zh-CN" altLang="en-US" dirty="0">
                <a:latin typeface="Times New Roman" panose="02020603050405020304" pitchFamily="18" charset="0"/>
                <a:ea typeface="Times New Roman" panose="02020603050405020304" pitchFamily="18" charset="0"/>
              </a:rPr>
              <a:t>从耶西的本必发一条，从他根生的枝子必结果实。</a:t>
            </a:r>
            <a:r>
              <a:rPr lang="en-US" altLang="zh-CN" dirty="0">
                <a:latin typeface="Times New Roman" panose="02020603050405020304" pitchFamily="18" charset="0"/>
                <a:ea typeface="Times New Roman" panose="02020603050405020304" pitchFamily="18" charset="0"/>
              </a:rPr>
              <a:t>2</a:t>
            </a:r>
            <a:r>
              <a:rPr lang="zh-CN" altLang="en-US" dirty="0">
                <a:latin typeface="Times New Roman" panose="02020603050405020304" pitchFamily="18" charset="0"/>
                <a:ea typeface="Times New Roman" panose="02020603050405020304" pitchFamily="18" charset="0"/>
              </a:rPr>
              <a:t>耶和华的灵必住在他身上，就是使他有智慧和聪明的灵，谋略和能力的灵，知识和敬畏耶和华的灵。</a:t>
            </a:r>
            <a:r>
              <a:rPr lang="en-US" altLang="zh-CN" dirty="0">
                <a:latin typeface="Times New Roman" panose="02020603050405020304" pitchFamily="18" charset="0"/>
                <a:ea typeface="Times New Roman" panose="02020603050405020304" pitchFamily="18" charset="0"/>
              </a:rPr>
              <a:t>3</a:t>
            </a:r>
            <a:r>
              <a:rPr lang="zh-CN" altLang="en-US" dirty="0">
                <a:latin typeface="Times New Roman" panose="02020603050405020304" pitchFamily="18" charset="0"/>
                <a:ea typeface="Times New Roman" panose="02020603050405020304" pitchFamily="18" charset="0"/>
              </a:rPr>
              <a:t>他必以敬畏耶和华为乐。行审判不凭眼见，断是非也不凭耳闻。</a:t>
            </a:r>
            <a:r>
              <a:rPr lang="en-US" altLang="zh-CN" dirty="0">
                <a:latin typeface="Times New Roman" panose="02020603050405020304" pitchFamily="18" charset="0"/>
                <a:ea typeface="Times New Roman" panose="02020603050405020304" pitchFamily="18" charset="0"/>
              </a:rPr>
              <a:t>4</a:t>
            </a:r>
            <a:r>
              <a:rPr lang="zh-CN" altLang="en-US" dirty="0">
                <a:latin typeface="Times New Roman" panose="02020603050405020304" pitchFamily="18" charset="0"/>
                <a:ea typeface="Times New Roman" panose="02020603050405020304" pitchFamily="18" charset="0"/>
              </a:rPr>
              <a:t>却要以公义审判贫穷人，以正直判断世上的谦卑人。以口中的杖击打世界。</a:t>
            </a:r>
            <a:r>
              <a:rPr lang="zh-CN" altLang="en-US" dirty="0">
                <a:highlight>
                  <a:srgbClr val="FFFF00"/>
                </a:highlight>
                <a:latin typeface="Times New Roman" panose="02020603050405020304" pitchFamily="18" charset="0"/>
                <a:ea typeface="Times New Roman" panose="02020603050405020304" pitchFamily="18" charset="0"/>
              </a:rPr>
              <a:t>以嘴里的气杀戮恶人。</a:t>
            </a:r>
            <a:r>
              <a:rPr lang="en-US" altLang="zh-CN" dirty="0">
                <a:latin typeface="Times New Roman" panose="02020603050405020304" pitchFamily="18" charset="0"/>
                <a:ea typeface="Times New Roman" panose="02020603050405020304" pitchFamily="18" charset="0"/>
              </a:rPr>
              <a:t>5</a:t>
            </a:r>
            <a:r>
              <a:rPr lang="zh-CN" altLang="en-US" dirty="0">
                <a:latin typeface="Times New Roman" panose="02020603050405020304" pitchFamily="18" charset="0"/>
                <a:ea typeface="Times New Roman" panose="02020603050405020304" pitchFamily="18" charset="0"/>
              </a:rPr>
              <a:t>公义必当他的腰带，信实必当他胁下的带子。</a:t>
            </a:r>
            <a:r>
              <a:rPr lang="en-US" altLang="zh-CN" dirty="0">
                <a:latin typeface="Times New Roman" panose="02020603050405020304" pitchFamily="18" charset="0"/>
                <a:ea typeface="Times New Roman" panose="02020603050405020304" pitchFamily="18" charset="0"/>
              </a:rPr>
              <a:t>6</a:t>
            </a:r>
            <a:r>
              <a:rPr lang="zh-CN" altLang="en-US" dirty="0">
                <a:latin typeface="Times New Roman" panose="02020603050405020304" pitchFamily="18" charset="0"/>
                <a:ea typeface="Times New Roman" panose="02020603050405020304" pitchFamily="18" charset="0"/>
              </a:rPr>
              <a:t>豺狼必与绵羊羔同居，豹子与山羊羔同卧。少壮狮子，与牛犊，并肥畜同群。小孩子要牵引他们。</a:t>
            </a:r>
            <a:r>
              <a:rPr lang="en-US" altLang="zh-CN" dirty="0">
                <a:latin typeface="Times New Roman" panose="02020603050405020304" pitchFamily="18" charset="0"/>
                <a:ea typeface="Times New Roman" panose="02020603050405020304" pitchFamily="18" charset="0"/>
              </a:rPr>
              <a:t>7</a:t>
            </a:r>
            <a:r>
              <a:rPr lang="zh-CN" altLang="en-US" dirty="0">
                <a:latin typeface="Times New Roman" panose="02020603050405020304" pitchFamily="18" charset="0"/>
                <a:ea typeface="Times New Roman" panose="02020603050405020304" pitchFamily="18" charset="0"/>
              </a:rPr>
              <a:t>牛必与熊同食。牛犊必与小熊同卧。狮子必吃草与牛一样。</a:t>
            </a:r>
            <a:r>
              <a:rPr lang="en-US" altLang="zh-CN" dirty="0">
                <a:latin typeface="Times New Roman" panose="02020603050405020304" pitchFamily="18" charset="0"/>
                <a:ea typeface="Times New Roman" panose="02020603050405020304" pitchFamily="18" charset="0"/>
              </a:rPr>
              <a:t>8</a:t>
            </a:r>
            <a:r>
              <a:rPr lang="zh-CN" altLang="en-US" dirty="0">
                <a:latin typeface="Times New Roman" panose="02020603050405020304" pitchFamily="18" charset="0"/>
                <a:ea typeface="Times New Roman" panose="02020603050405020304" pitchFamily="18" charset="0"/>
              </a:rPr>
              <a:t>吃奶的孩子必玩耍在虺蛇的洞口，断奶的婴儿必按手在毒蛇的穴上。</a:t>
            </a:r>
            <a:r>
              <a:rPr lang="en-US" altLang="zh-CN" dirty="0">
                <a:latin typeface="Times New Roman" panose="02020603050405020304" pitchFamily="18" charset="0"/>
                <a:ea typeface="Times New Roman" panose="02020603050405020304" pitchFamily="18" charset="0"/>
              </a:rPr>
              <a:t>9</a:t>
            </a:r>
            <a:r>
              <a:rPr lang="zh-CN" altLang="en-US" dirty="0">
                <a:latin typeface="Times New Roman" panose="02020603050405020304" pitchFamily="18" charset="0"/>
                <a:ea typeface="Times New Roman" panose="02020603050405020304" pitchFamily="18" charset="0"/>
              </a:rPr>
              <a:t>在我圣山的遍处，这一切都不伤人，不害物。因为认识耶和华的知识要充满遍地，好像水充满洋海一般。</a:t>
            </a:r>
            <a:r>
              <a:rPr lang="en-US" altLang="zh-CN" dirty="0">
                <a:latin typeface="Times New Roman" panose="02020603050405020304" pitchFamily="18" charset="0"/>
                <a:ea typeface="Times New Roman" panose="02020603050405020304" pitchFamily="18" charset="0"/>
              </a:rPr>
              <a:t>10</a:t>
            </a:r>
            <a:r>
              <a:rPr lang="zh-CN" altLang="en-US" dirty="0">
                <a:latin typeface="Times New Roman" panose="02020603050405020304" pitchFamily="18" charset="0"/>
                <a:ea typeface="Times New Roman" panose="02020603050405020304" pitchFamily="18" charset="0"/>
              </a:rPr>
              <a:t>到那日，耶西的根立作万民的大旗。外邦人必寻求他。他安息之所大有荣耀。”</a:t>
            </a:r>
            <a:endParaRPr lang="en-US" dirty="0">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2FB56441-4B1D-BA40-9ABA-9FA4D6CCE6C7}"/>
              </a:ext>
            </a:extLst>
          </p:cNvPr>
          <p:cNvSpPr/>
          <p:nvPr/>
        </p:nvSpPr>
        <p:spPr>
          <a:xfrm>
            <a:off x="282222" y="171450"/>
            <a:ext cx="11650134" cy="6529388"/>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Rectangle 3">
            <a:extLst>
              <a:ext uri="{FF2B5EF4-FFF2-40B4-BE49-F238E27FC236}">
                <a16:creationId xmlns:a16="http://schemas.microsoft.com/office/drawing/2014/main" id="{8F7B406F-2638-7E47-B0A3-8C3134865ED2}"/>
              </a:ext>
            </a:extLst>
          </p:cNvPr>
          <p:cNvSpPr/>
          <p:nvPr/>
        </p:nvSpPr>
        <p:spPr>
          <a:xfrm>
            <a:off x="600525" y="2574369"/>
            <a:ext cx="11013528" cy="1569660"/>
          </a:xfrm>
          <a:prstGeom prst="rect">
            <a:avLst/>
          </a:prstGeom>
          <a:solidFill>
            <a:schemeClr val="tx1"/>
          </a:solidFill>
        </p:spPr>
        <p:txBody>
          <a:bodyPr wrap="square">
            <a:spAutoFit/>
          </a:bodyPr>
          <a:lstStyle/>
          <a:p>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“There is a judge for the one who rejects me and does not accept my words; that very word which I spoke will condemn him at the last day.” (John 12:48)</a:t>
            </a:r>
          </a:p>
          <a:p>
            <a:r>
              <a:rPr lang="zh-CN" alt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“弃绝我不领受我话的人，有审判他的。就是我所讲的道，在末日要审判他。”（约</a:t>
            </a:r>
            <a:r>
              <a:rPr lang="en-US" altLang="zh-CN"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12:48</a:t>
            </a:r>
            <a:r>
              <a:rPr lang="zh-CN" alt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60122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clothing, person, wearing&#10;&#10;Description automatically generated">
            <a:extLst>
              <a:ext uri="{FF2B5EF4-FFF2-40B4-BE49-F238E27FC236}">
                <a16:creationId xmlns:a16="http://schemas.microsoft.com/office/drawing/2014/main" id="{4A5BF238-499E-2546-823E-C0EF20BC690E}"/>
              </a:ext>
            </a:extLst>
          </p:cNvPr>
          <p:cNvPicPr>
            <a:picLocks noChangeAspect="1"/>
          </p:cNvPicPr>
          <p:nvPr/>
        </p:nvPicPr>
        <p:blipFill>
          <a:blip r:embed="rId2"/>
          <a:stretch>
            <a:fillRect/>
          </a:stretch>
        </p:blipFill>
        <p:spPr>
          <a:xfrm>
            <a:off x="7883389" y="778546"/>
            <a:ext cx="4713550" cy="5300908"/>
          </a:xfrm>
          <a:prstGeom prst="rect">
            <a:avLst/>
          </a:prstGeom>
          <a:effectLst>
            <a:softEdge rad="863600"/>
          </a:effectLst>
        </p:spPr>
      </p:pic>
      <p:sp>
        <p:nvSpPr>
          <p:cNvPr id="2" name="Rectangle 1">
            <a:extLst>
              <a:ext uri="{FF2B5EF4-FFF2-40B4-BE49-F238E27FC236}">
                <a16:creationId xmlns:a16="http://schemas.microsoft.com/office/drawing/2014/main" id="{957E85D0-9C3F-214F-B83A-7FF2F857F1F4}"/>
              </a:ext>
            </a:extLst>
          </p:cNvPr>
          <p:cNvSpPr/>
          <p:nvPr/>
        </p:nvSpPr>
        <p:spPr>
          <a:xfrm>
            <a:off x="396826" y="171450"/>
            <a:ext cx="8254805" cy="6432530"/>
          </a:xfrm>
          <a:prstGeom prst="rect">
            <a:avLst/>
          </a:prstGeom>
        </p:spPr>
        <p:txBody>
          <a:bodyPr wrap="square">
            <a:spAutoFit/>
          </a:bodyPr>
          <a:lstStyle/>
          <a:p>
            <a:r>
              <a:rPr lang="en-US" sz="2000" b="1" dirty="0">
                <a:latin typeface="Times New Roman" panose="02020603050405020304" pitchFamily="18" charset="0"/>
                <a:ea typeface="Times New Roman" panose="02020603050405020304" pitchFamily="18" charset="0"/>
              </a:rPr>
              <a:t>Isaiah 11:1-10</a:t>
            </a:r>
          </a:p>
          <a:p>
            <a:r>
              <a:rPr lang="en-US" sz="1600" dirty="0">
                <a:solidFill>
                  <a:schemeClr val="tx1">
                    <a:lumMod val="50000"/>
                    <a:lumOff val="50000"/>
                  </a:schemeClr>
                </a:solidFill>
                <a:latin typeface="Times New Roman" panose="02020603050405020304" pitchFamily="18" charset="0"/>
                <a:ea typeface="Times New Roman" panose="02020603050405020304" pitchFamily="18" charset="0"/>
              </a:rPr>
              <a:t>“A shoot will come up from the stump of Jesse; from his roots a Branch will bear fruit. </a:t>
            </a:r>
            <a:r>
              <a:rPr lang="en-US" sz="1600" baseline="30000" dirty="0">
                <a:solidFill>
                  <a:schemeClr val="tx1">
                    <a:lumMod val="50000"/>
                    <a:lumOff val="50000"/>
                  </a:schemeClr>
                </a:solidFill>
                <a:latin typeface="Times New Roman" panose="02020603050405020304" pitchFamily="18" charset="0"/>
                <a:ea typeface="Times New Roman" panose="02020603050405020304" pitchFamily="18" charset="0"/>
              </a:rPr>
              <a:t>2</a:t>
            </a:r>
            <a:r>
              <a:rPr lang="en-US" sz="1600" dirty="0">
                <a:solidFill>
                  <a:schemeClr val="tx1">
                    <a:lumMod val="50000"/>
                    <a:lumOff val="50000"/>
                  </a:schemeClr>
                </a:solidFill>
                <a:latin typeface="Times New Roman" panose="02020603050405020304" pitchFamily="18" charset="0"/>
                <a:ea typeface="Times New Roman" panose="02020603050405020304" pitchFamily="18" charset="0"/>
              </a:rPr>
              <a:t> The Spirit of the LORD will rest on him— the Spirit of wisdom and of understanding, the Spirit of counsel and of power, the Spirit of knowledge and of the fear of the LORD— </a:t>
            </a:r>
            <a:r>
              <a:rPr lang="en-US" sz="1600" baseline="30000" dirty="0">
                <a:solidFill>
                  <a:schemeClr val="tx1">
                    <a:lumMod val="50000"/>
                    <a:lumOff val="50000"/>
                  </a:schemeClr>
                </a:solidFill>
                <a:latin typeface="Times New Roman" panose="02020603050405020304" pitchFamily="18" charset="0"/>
                <a:ea typeface="Times New Roman" panose="02020603050405020304" pitchFamily="18" charset="0"/>
              </a:rPr>
              <a:t>3</a:t>
            </a:r>
            <a:r>
              <a:rPr lang="en-US" sz="1600" dirty="0">
                <a:solidFill>
                  <a:schemeClr val="tx1">
                    <a:lumMod val="50000"/>
                    <a:lumOff val="50000"/>
                  </a:schemeClr>
                </a:solidFill>
                <a:latin typeface="Times New Roman" panose="02020603050405020304" pitchFamily="18" charset="0"/>
                <a:ea typeface="Times New Roman" panose="02020603050405020304" pitchFamily="18" charset="0"/>
              </a:rPr>
              <a:t> and he will delight in the fear of the LORD. He will not judge by what he sees with his eyes or decide by what he hears with his ears; </a:t>
            </a:r>
            <a:r>
              <a:rPr lang="en-US" sz="1600" baseline="30000" dirty="0">
                <a:solidFill>
                  <a:schemeClr val="tx1">
                    <a:lumMod val="50000"/>
                    <a:lumOff val="50000"/>
                  </a:schemeClr>
                </a:solidFill>
                <a:latin typeface="Times New Roman" panose="02020603050405020304" pitchFamily="18" charset="0"/>
                <a:ea typeface="Times New Roman" panose="02020603050405020304" pitchFamily="18" charset="0"/>
              </a:rPr>
              <a:t>4</a:t>
            </a:r>
            <a:r>
              <a:rPr lang="en-US" sz="1600" dirty="0">
                <a:solidFill>
                  <a:schemeClr val="tx1">
                    <a:lumMod val="50000"/>
                    <a:lumOff val="50000"/>
                  </a:schemeClr>
                </a:solidFill>
                <a:latin typeface="Times New Roman" panose="02020603050405020304" pitchFamily="18" charset="0"/>
                <a:ea typeface="Times New Roman" panose="02020603050405020304" pitchFamily="18" charset="0"/>
              </a:rPr>
              <a:t> but with righteousness he will judge the needy, with justice he will give decisions for the poor of the earth. He will strike the earth with the rod of his mouth; with the breath of his lips he will slay the wicked. </a:t>
            </a:r>
            <a:r>
              <a:rPr lang="en-US" sz="1600" baseline="30000" dirty="0">
                <a:solidFill>
                  <a:schemeClr val="tx1">
                    <a:lumMod val="50000"/>
                    <a:lumOff val="50000"/>
                  </a:schemeClr>
                </a:solidFill>
                <a:latin typeface="Times New Roman" panose="02020603050405020304" pitchFamily="18" charset="0"/>
                <a:ea typeface="Times New Roman" panose="02020603050405020304" pitchFamily="18" charset="0"/>
              </a:rPr>
              <a:t>5</a:t>
            </a:r>
            <a:r>
              <a:rPr lang="en-US" baseline="30000" dirty="0">
                <a:latin typeface="Times New Roman" panose="02020603050405020304" pitchFamily="18" charset="0"/>
                <a:ea typeface="Times New Roman" panose="02020603050405020304" pitchFamily="18" charset="0"/>
              </a:rPr>
              <a:t> </a:t>
            </a:r>
            <a:r>
              <a:rPr lang="en-US" sz="2400" dirty="0">
                <a:highlight>
                  <a:srgbClr val="FFFF00"/>
                </a:highlight>
                <a:latin typeface="Times New Roman" panose="02020603050405020304" pitchFamily="18" charset="0"/>
                <a:ea typeface="Times New Roman" panose="02020603050405020304" pitchFamily="18" charset="0"/>
              </a:rPr>
              <a:t>Righteousness will be his belt and faithfulness the sash around his waist.</a:t>
            </a:r>
            <a:r>
              <a:rPr lang="en-US" dirty="0">
                <a:highlight>
                  <a:srgbClr val="FFFF00"/>
                </a:highlight>
                <a:latin typeface="Times New Roman" panose="02020603050405020304" pitchFamily="18" charset="0"/>
                <a:ea typeface="Times New Roman" panose="02020603050405020304" pitchFamily="18" charset="0"/>
              </a:rPr>
              <a:t> </a:t>
            </a:r>
            <a:r>
              <a:rPr lang="en-US" baseline="30000" dirty="0">
                <a:solidFill>
                  <a:schemeClr val="tx1">
                    <a:lumMod val="50000"/>
                    <a:lumOff val="50000"/>
                  </a:schemeClr>
                </a:solidFill>
                <a:latin typeface="Times New Roman" panose="02020603050405020304" pitchFamily="18" charset="0"/>
                <a:ea typeface="Times New Roman" panose="02020603050405020304" pitchFamily="18" charset="0"/>
              </a:rPr>
              <a:t>6</a:t>
            </a:r>
            <a:r>
              <a:rPr lang="en-US" dirty="0">
                <a:solidFill>
                  <a:schemeClr val="tx1">
                    <a:lumMod val="50000"/>
                    <a:lumOff val="50000"/>
                  </a:schemeClr>
                </a:solidFill>
                <a:latin typeface="Times New Roman" panose="02020603050405020304" pitchFamily="18" charset="0"/>
                <a:ea typeface="Times New Roman" panose="02020603050405020304" pitchFamily="18" charset="0"/>
              </a:rPr>
              <a:t> The wolf will live with the lamb, the leopard will lie down with the goat, the calf and the lion and the yearling together; and a little child will lead them. </a:t>
            </a:r>
            <a:r>
              <a:rPr lang="en-US" baseline="30000" dirty="0">
                <a:solidFill>
                  <a:schemeClr val="tx1">
                    <a:lumMod val="50000"/>
                    <a:lumOff val="50000"/>
                  </a:schemeClr>
                </a:solidFill>
                <a:latin typeface="Times New Roman" panose="02020603050405020304" pitchFamily="18" charset="0"/>
                <a:ea typeface="Times New Roman" panose="02020603050405020304" pitchFamily="18" charset="0"/>
              </a:rPr>
              <a:t>7 </a:t>
            </a:r>
            <a:r>
              <a:rPr lang="en-US" dirty="0">
                <a:solidFill>
                  <a:schemeClr val="tx1">
                    <a:lumMod val="50000"/>
                    <a:lumOff val="50000"/>
                  </a:schemeClr>
                </a:solidFill>
                <a:latin typeface="Times New Roman" panose="02020603050405020304" pitchFamily="18" charset="0"/>
                <a:ea typeface="Times New Roman" panose="02020603050405020304" pitchFamily="18" charset="0"/>
              </a:rPr>
              <a:t>The cow will feed with the bear, their young will lie down together, and the lion will eat straw like the ox. </a:t>
            </a:r>
            <a:r>
              <a:rPr lang="en-US" baseline="30000" dirty="0">
                <a:solidFill>
                  <a:schemeClr val="tx1">
                    <a:lumMod val="50000"/>
                    <a:lumOff val="50000"/>
                  </a:schemeClr>
                </a:solidFill>
                <a:latin typeface="Times New Roman" panose="02020603050405020304" pitchFamily="18" charset="0"/>
                <a:ea typeface="Times New Roman" panose="02020603050405020304" pitchFamily="18" charset="0"/>
              </a:rPr>
              <a:t>8</a:t>
            </a:r>
            <a:r>
              <a:rPr lang="en-US" dirty="0">
                <a:solidFill>
                  <a:schemeClr val="tx1">
                    <a:lumMod val="50000"/>
                    <a:lumOff val="50000"/>
                  </a:schemeClr>
                </a:solidFill>
                <a:latin typeface="Times New Roman" panose="02020603050405020304" pitchFamily="18" charset="0"/>
                <a:ea typeface="Times New Roman" panose="02020603050405020304" pitchFamily="18" charset="0"/>
              </a:rPr>
              <a:t> The infant will play near the hole of the cobra, and the young child put his hand into the viper’s nest.</a:t>
            </a:r>
            <a:r>
              <a:rPr lang="en-US" baseline="30000" dirty="0">
                <a:solidFill>
                  <a:schemeClr val="tx1">
                    <a:lumMod val="50000"/>
                    <a:lumOff val="50000"/>
                  </a:schemeClr>
                </a:solidFill>
                <a:latin typeface="Times New Roman" panose="02020603050405020304" pitchFamily="18" charset="0"/>
                <a:ea typeface="Times New Roman" panose="02020603050405020304" pitchFamily="18" charset="0"/>
              </a:rPr>
              <a:t> </a:t>
            </a:r>
          </a:p>
          <a:p>
            <a:r>
              <a:rPr lang="zh-CN" altLang="en-US" sz="1600" dirty="0">
                <a:solidFill>
                  <a:schemeClr val="tx1">
                    <a:lumMod val="50000"/>
                    <a:lumOff val="50000"/>
                  </a:schemeClr>
                </a:solidFill>
                <a:latin typeface="Times New Roman" panose="02020603050405020304" pitchFamily="18" charset="0"/>
                <a:ea typeface="Times New Roman" panose="02020603050405020304" pitchFamily="18" charset="0"/>
              </a:rPr>
              <a:t>赛</a:t>
            </a:r>
            <a:r>
              <a:rPr lang="en-US" altLang="zh-CN" sz="1600" dirty="0">
                <a:solidFill>
                  <a:schemeClr val="tx1">
                    <a:lumMod val="50000"/>
                    <a:lumOff val="50000"/>
                  </a:schemeClr>
                </a:solidFill>
                <a:latin typeface="Times New Roman" panose="02020603050405020304" pitchFamily="18" charset="0"/>
                <a:ea typeface="Times New Roman" panose="02020603050405020304" pitchFamily="18" charset="0"/>
              </a:rPr>
              <a:t>11:1-10</a:t>
            </a:r>
          </a:p>
          <a:p>
            <a:r>
              <a:rPr lang="en-US" altLang="zh-CN" sz="1600" dirty="0">
                <a:solidFill>
                  <a:schemeClr val="tx1">
                    <a:lumMod val="50000"/>
                    <a:lumOff val="50000"/>
                  </a:schemeClr>
                </a:solidFill>
                <a:latin typeface="Times New Roman" panose="02020603050405020304" pitchFamily="18" charset="0"/>
                <a:ea typeface="Times New Roman" panose="02020603050405020304" pitchFamily="18" charset="0"/>
              </a:rPr>
              <a:t>“1</a:t>
            </a:r>
            <a:r>
              <a:rPr lang="zh-CN" altLang="en-US" sz="1600" dirty="0">
                <a:solidFill>
                  <a:schemeClr val="tx1">
                    <a:lumMod val="50000"/>
                    <a:lumOff val="50000"/>
                  </a:schemeClr>
                </a:solidFill>
                <a:latin typeface="Times New Roman" panose="02020603050405020304" pitchFamily="18" charset="0"/>
                <a:ea typeface="Times New Roman" panose="02020603050405020304" pitchFamily="18" charset="0"/>
              </a:rPr>
              <a:t>从耶西的本必发一条，从他根生的枝子必结果实。</a:t>
            </a:r>
            <a:r>
              <a:rPr lang="en-US" altLang="zh-CN" sz="1600" dirty="0">
                <a:solidFill>
                  <a:schemeClr val="tx1">
                    <a:lumMod val="50000"/>
                    <a:lumOff val="50000"/>
                  </a:schemeClr>
                </a:solidFill>
                <a:latin typeface="Times New Roman" panose="02020603050405020304" pitchFamily="18" charset="0"/>
                <a:ea typeface="Times New Roman" panose="02020603050405020304" pitchFamily="18" charset="0"/>
              </a:rPr>
              <a:t>2</a:t>
            </a:r>
            <a:r>
              <a:rPr lang="zh-CN" altLang="en-US" sz="1600" dirty="0">
                <a:solidFill>
                  <a:schemeClr val="tx1">
                    <a:lumMod val="50000"/>
                    <a:lumOff val="50000"/>
                  </a:schemeClr>
                </a:solidFill>
                <a:latin typeface="Times New Roman" panose="02020603050405020304" pitchFamily="18" charset="0"/>
                <a:ea typeface="Times New Roman" panose="02020603050405020304" pitchFamily="18" charset="0"/>
              </a:rPr>
              <a:t>耶和华的灵必住在他身上，就是使他有智慧和聪明的灵，谋略和能力的灵，知识和敬畏耶和华的灵。</a:t>
            </a:r>
            <a:r>
              <a:rPr lang="en-US" altLang="zh-CN" sz="1600" dirty="0">
                <a:solidFill>
                  <a:schemeClr val="tx1">
                    <a:lumMod val="50000"/>
                    <a:lumOff val="50000"/>
                  </a:schemeClr>
                </a:solidFill>
                <a:latin typeface="Times New Roman" panose="02020603050405020304" pitchFamily="18" charset="0"/>
                <a:ea typeface="Times New Roman" panose="02020603050405020304" pitchFamily="18" charset="0"/>
              </a:rPr>
              <a:t>3</a:t>
            </a:r>
            <a:r>
              <a:rPr lang="zh-CN" altLang="en-US" sz="1600" dirty="0">
                <a:solidFill>
                  <a:schemeClr val="tx1">
                    <a:lumMod val="50000"/>
                    <a:lumOff val="50000"/>
                  </a:schemeClr>
                </a:solidFill>
                <a:latin typeface="Times New Roman" panose="02020603050405020304" pitchFamily="18" charset="0"/>
                <a:ea typeface="Times New Roman" panose="02020603050405020304" pitchFamily="18" charset="0"/>
              </a:rPr>
              <a:t>他必以敬畏耶和华为乐。行审判不凭眼见，断是非也不凭耳闻。</a:t>
            </a:r>
            <a:r>
              <a:rPr lang="en-US" altLang="zh-CN" sz="1600" dirty="0">
                <a:solidFill>
                  <a:schemeClr val="tx1">
                    <a:lumMod val="50000"/>
                    <a:lumOff val="50000"/>
                  </a:schemeClr>
                </a:solidFill>
                <a:latin typeface="Times New Roman" panose="02020603050405020304" pitchFamily="18" charset="0"/>
                <a:ea typeface="Times New Roman" panose="02020603050405020304" pitchFamily="18" charset="0"/>
              </a:rPr>
              <a:t>4</a:t>
            </a:r>
            <a:r>
              <a:rPr lang="zh-CN" altLang="en-US" sz="1600" dirty="0">
                <a:solidFill>
                  <a:schemeClr val="tx1">
                    <a:lumMod val="50000"/>
                    <a:lumOff val="50000"/>
                  </a:schemeClr>
                </a:solidFill>
                <a:latin typeface="Times New Roman" panose="02020603050405020304" pitchFamily="18" charset="0"/>
                <a:ea typeface="Times New Roman" panose="02020603050405020304" pitchFamily="18" charset="0"/>
              </a:rPr>
              <a:t>却要以公义审判贫穷人，以正直判断世上的谦卑人。以口中的杖击打世界。以嘴里的气杀戮恶人。</a:t>
            </a:r>
            <a:r>
              <a:rPr lang="en-US" altLang="zh-CN" sz="1600" dirty="0">
                <a:solidFill>
                  <a:schemeClr val="tx1">
                    <a:lumMod val="50000"/>
                    <a:lumOff val="50000"/>
                  </a:schemeClr>
                </a:solidFill>
                <a:latin typeface="Times New Roman" panose="02020603050405020304" pitchFamily="18" charset="0"/>
                <a:ea typeface="Times New Roman" panose="02020603050405020304" pitchFamily="18" charset="0"/>
              </a:rPr>
              <a:t>5</a:t>
            </a:r>
            <a:r>
              <a:rPr lang="zh-CN" altLang="en-US" sz="2000" dirty="0">
                <a:highlight>
                  <a:srgbClr val="FFFF00"/>
                </a:highlight>
                <a:latin typeface="Times New Roman" panose="02020603050405020304" pitchFamily="18" charset="0"/>
              </a:rPr>
              <a:t>公义必当他的腰带，信实必当他胁下的带子。</a:t>
            </a:r>
            <a:r>
              <a:rPr lang="en-US" altLang="zh-CN" sz="1600" dirty="0">
                <a:solidFill>
                  <a:schemeClr val="tx1">
                    <a:lumMod val="50000"/>
                    <a:lumOff val="50000"/>
                  </a:schemeClr>
                </a:solidFill>
                <a:latin typeface="Times New Roman" panose="02020603050405020304" pitchFamily="18" charset="0"/>
                <a:ea typeface="Times New Roman" panose="02020603050405020304" pitchFamily="18" charset="0"/>
              </a:rPr>
              <a:t>6</a:t>
            </a:r>
            <a:r>
              <a:rPr lang="zh-CN" altLang="en-US" sz="1600" dirty="0">
                <a:solidFill>
                  <a:schemeClr val="tx1">
                    <a:lumMod val="50000"/>
                    <a:lumOff val="50000"/>
                  </a:schemeClr>
                </a:solidFill>
                <a:latin typeface="Times New Roman" panose="02020603050405020304" pitchFamily="18" charset="0"/>
                <a:ea typeface="Times New Roman" panose="02020603050405020304" pitchFamily="18" charset="0"/>
              </a:rPr>
              <a:t>豺狼必与绵羊羔同居，豹子与山羊羔同卧。少壮狮子，与牛犊，并肥畜同群。小孩子要牵引他们。</a:t>
            </a:r>
            <a:r>
              <a:rPr lang="en-US" altLang="zh-CN" sz="1600" dirty="0">
                <a:solidFill>
                  <a:schemeClr val="tx1">
                    <a:lumMod val="50000"/>
                    <a:lumOff val="50000"/>
                  </a:schemeClr>
                </a:solidFill>
                <a:latin typeface="Times New Roman" panose="02020603050405020304" pitchFamily="18" charset="0"/>
                <a:ea typeface="Times New Roman" panose="02020603050405020304" pitchFamily="18" charset="0"/>
              </a:rPr>
              <a:t>7</a:t>
            </a:r>
            <a:r>
              <a:rPr lang="zh-CN" altLang="en-US" sz="1600" dirty="0">
                <a:solidFill>
                  <a:schemeClr val="tx1">
                    <a:lumMod val="50000"/>
                    <a:lumOff val="50000"/>
                  </a:schemeClr>
                </a:solidFill>
                <a:latin typeface="Times New Roman" panose="02020603050405020304" pitchFamily="18" charset="0"/>
                <a:ea typeface="Times New Roman" panose="02020603050405020304" pitchFamily="18" charset="0"/>
              </a:rPr>
              <a:t>牛必与熊同食。牛犊必与小熊同卧。狮子必吃草与牛一样。</a:t>
            </a:r>
            <a:r>
              <a:rPr lang="en-US" altLang="zh-CN" sz="1600" dirty="0">
                <a:solidFill>
                  <a:schemeClr val="tx1">
                    <a:lumMod val="50000"/>
                    <a:lumOff val="50000"/>
                  </a:schemeClr>
                </a:solidFill>
                <a:latin typeface="Times New Roman" panose="02020603050405020304" pitchFamily="18" charset="0"/>
                <a:ea typeface="Times New Roman" panose="02020603050405020304" pitchFamily="18" charset="0"/>
              </a:rPr>
              <a:t>8</a:t>
            </a:r>
            <a:r>
              <a:rPr lang="zh-CN" altLang="en-US" sz="1600" dirty="0">
                <a:solidFill>
                  <a:schemeClr val="tx1">
                    <a:lumMod val="50000"/>
                    <a:lumOff val="50000"/>
                  </a:schemeClr>
                </a:solidFill>
                <a:latin typeface="Times New Roman" panose="02020603050405020304" pitchFamily="18" charset="0"/>
                <a:ea typeface="Times New Roman" panose="02020603050405020304" pitchFamily="18" charset="0"/>
              </a:rPr>
              <a:t>吃奶的孩子必玩耍在虺蛇的洞口，断奶的婴儿必按手在毒蛇的穴上。</a:t>
            </a:r>
            <a:r>
              <a:rPr lang="en-US" altLang="zh-CN" sz="1600" dirty="0">
                <a:solidFill>
                  <a:schemeClr val="tx1">
                    <a:lumMod val="50000"/>
                    <a:lumOff val="50000"/>
                  </a:schemeClr>
                </a:solidFill>
                <a:latin typeface="Times New Roman" panose="02020603050405020304" pitchFamily="18" charset="0"/>
                <a:ea typeface="Times New Roman" panose="02020603050405020304" pitchFamily="18" charset="0"/>
              </a:rPr>
              <a:t>9</a:t>
            </a:r>
            <a:r>
              <a:rPr lang="zh-CN" altLang="en-US" sz="1600" dirty="0">
                <a:solidFill>
                  <a:schemeClr val="tx1">
                    <a:lumMod val="50000"/>
                    <a:lumOff val="50000"/>
                  </a:schemeClr>
                </a:solidFill>
                <a:latin typeface="Times New Roman" panose="02020603050405020304" pitchFamily="18" charset="0"/>
                <a:ea typeface="Times New Roman" panose="02020603050405020304" pitchFamily="18" charset="0"/>
              </a:rPr>
              <a:t>在我圣山的遍处，这一切都不伤人，不害物。因为认识耶和华的知识要充满遍地，好像水充满洋海一般。</a:t>
            </a:r>
            <a:r>
              <a:rPr lang="en-US" altLang="zh-CN" sz="1600" dirty="0">
                <a:solidFill>
                  <a:schemeClr val="tx1">
                    <a:lumMod val="50000"/>
                    <a:lumOff val="50000"/>
                  </a:schemeClr>
                </a:solidFill>
                <a:latin typeface="Times New Roman" panose="02020603050405020304" pitchFamily="18" charset="0"/>
                <a:ea typeface="Times New Roman" panose="02020603050405020304" pitchFamily="18" charset="0"/>
              </a:rPr>
              <a:t>10</a:t>
            </a:r>
            <a:r>
              <a:rPr lang="zh-CN" altLang="en-US" sz="1600" dirty="0">
                <a:solidFill>
                  <a:schemeClr val="tx1">
                    <a:lumMod val="50000"/>
                    <a:lumOff val="50000"/>
                  </a:schemeClr>
                </a:solidFill>
                <a:latin typeface="Times New Roman" panose="02020603050405020304" pitchFamily="18" charset="0"/>
                <a:ea typeface="Times New Roman" panose="02020603050405020304" pitchFamily="18" charset="0"/>
              </a:rPr>
              <a:t>到那日，耶西的根立作万民的大旗。外邦人必寻求他。他安息之所大有荣耀。”</a:t>
            </a:r>
          </a:p>
        </p:txBody>
      </p:sp>
      <p:sp>
        <p:nvSpPr>
          <p:cNvPr id="3" name="Rectangle 2">
            <a:extLst>
              <a:ext uri="{FF2B5EF4-FFF2-40B4-BE49-F238E27FC236}">
                <a16:creationId xmlns:a16="http://schemas.microsoft.com/office/drawing/2014/main" id="{2FB56441-4B1D-BA40-9ABA-9FA4D6CCE6C7}"/>
              </a:ext>
            </a:extLst>
          </p:cNvPr>
          <p:cNvSpPr/>
          <p:nvPr/>
        </p:nvSpPr>
        <p:spPr>
          <a:xfrm>
            <a:off x="282222" y="171450"/>
            <a:ext cx="11650134" cy="6529388"/>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53173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7E85D0-9C3F-214F-B83A-7FF2F857F1F4}"/>
              </a:ext>
            </a:extLst>
          </p:cNvPr>
          <p:cNvSpPr/>
          <p:nvPr/>
        </p:nvSpPr>
        <p:spPr>
          <a:xfrm>
            <a:off x="495300" y="250656"/>
            <a:ext cx="11201400" cy="6217087"/>
          </a:xfrm>
          <a:prstGeom prst="rect">
            <a:avLst/>
          </a:prstGeom>
        </p:spPr>
        <p:txBody>
          <a:bodyPr wrap="square">
            <a:spAutoFit/>
          </a:bodyPr>
          <a:lstStyle/>
          <a:p>
            <a:r>
              <a:rPr lang="en-US" sz="2000" b="1" dirty="0">
                <a:latin typeface="Times New Roman" panose="02020603050405020304" pitchFamily="18" charset="0"/>
                <a:ea typeface="Times New Roman" panose="02020603050405020304" pitchFamily="18" charset="0"/>
              </a:rPr>
              <a:t>Isaiah 11:1-10</a:t>
            </a:r>
          </a:p>
          <a:p>
            <a:r>
              <a:rPr lang="en-US" dirty="0">
                <a:latin typeface="Times New Roman" panose="02020603050405020304" pitchFamily="18" charset="0"/>
                <a:ea typeface="Times New Roman" panose="02020603050405020304" pitchFamily="18" charset="0"/>
              </a:rPr>
              <a:t>“A shoot will come up from the stump of Jesse; from his roots a Branch will bear fruit. </a:t>
            </a:r>
            <a:r>
              <a:rPr lang="en-US" baseline="30000" dirty="0">
                <a:latin typeface="Times New Roman" panose="02020603050405020304" pitchFamily="18" charset="0"/>
                <a:ea typeface="Times New Roman" panose="02020603050405020304" pitchFamily="18" charset="0"/>
              </a:rPr>
              <a:t>2</a:t>
            </a:r>
            <a:r>
              <a:rPr lang="en-US" dirty="0">
                <a:latin typeface="Times New Roman" panose="02020603050405020304" pitchFamily="18" charset="0"/>
                <a:ea typeface="Times New Roman" panose="02020603050405020304" pitchFamily="18" charset="0"/>
              </a:rPr>
              <a:t> The Spirit of the LORD will rest on him— the Spirit of wisdom and of understanding, the Spirit of counsel and of power, the Spirit of knowledge and of the fear of the LORD— </a:t>
            </a:r>
            <a:r>
              <a:rPr lang="en-US" baseline="30000" dirty="0">
                <a:latin typeface="Times New Roman" panose="02020603050405020304" pitchFamily="18" charset="0"/>
                <a:ea typeface="Times New Roman" panose="02020603050405020304" pitchFamily="18" charset="0"/>
              </a:rPr>
              <a:t>3</a:t>
            </a:r>
            <a:r>
              <a:rPr lang="en-US" dirty="0">
                <a:latin typeface="Times New Roman" panose="02020603050405020304" pitchFamily="18" charset="0"/>
                <a:ea typeface="Times New Roman" panose="02020603050405020304" pitchFamily="18" charset="0"/>
              </a:rPr>
              <a:t> and he will delight in the fear of the LORD. He will not judge by what he sees with his eyes or decide by what he hears with his ears; </a:t>
            </a:r>
            <a:r>
              <a:rPr lang="en-US" baseline="30000" dirty="0">
                <a:latin typeface="Times New Roman" panose="02020603050405020304" pitchFamily="18" charset="0"/>
                <a:ea typeface="Times New Roman" panose="02020603050405020304" pitchFamily="18" charset="0"/>
              </a:rPr>
              <a:t>4</a:t>
            </a:r>
            <a:r>
              <a:rPr lang="en-US" dirty="0">
                <a:latin typeface="Times New Roman" panose="02020603050405020304" pitchFamily="18" charset="0"/>
                <a:ea typeface="Times New Roman" panose="02020603050405020304" pitchFamily="18" charset="0"/>
              </a:rPr>
              <a:t> but with righteousness he will judge the needy, with justice he will give decisions for the poor of the earth. He will strike the earth with the rod of his mouth; with the breath of his lips he will slay the wicked. </a:t>
            </a:r>
            <a:r>
              <a:rPr lang="en-US" baseline="30000" dirty="0">
                <a:latin typeface="Times New Roman" panose="02020603050405020304" pitchFamily="18" charset="0"/>
                <a:ea typeface="Times New Roman" panose="02020603050405020304" pitchFamily="18" charset="0"/>
              </a:rPr>
              <a:t>5 </a:t>
            </a:r>
            <a:r>
              <a:rPr lang="en-US" dirty="0">
                <a:latin typeface="Times New Roman" panose="02020603050405020304" pitchFamily="18" charset="0"/>
                <a:ea typeface="Times New Roman" panose="02020603050405020304" pitchFamily="18" charset="0"/>
              </a:rPr>
              <a:t>Righteousness will be his belt and faithfulness the sash around his waist. </a:t>
            </a:r>
            <a:r>
              <a:rPr lang="en-US" baseline="30000" dirty="0">
                <a:highlight>
                  <a:srgbClr val="FFFF00"/>
                </a:highlight>
                <a:latin typeface="Times New Roman" panose="02020603050405020304" pitchFamily="18" charset="0"/>
                <a:ea typeface="Times New Roman" panose="02020603050405020304" pitchFamily="18" charset="0"/>
              </a:rPr>
              <a:t>6</a:t>
            </a:r>
            <a:r>
              <a:rPr lang="en-US" dirty="0">
                <a:highlight>
                  <a:srgbClr val="FFFF00"/>
                </a:highlight>
                <a:latin typeface="Times New Roman" panose="02020603050405020304" pitchFamily="18" charset="0"/>
                <a:ea typeface="Times New Roman" panose="02020603050405020304" pitchFamily="18" charset="0"/>
              </a:rPr>
              <a:t> The wolf will live with the lamb, the leopard will lie down with the goat, the calf and the lion and the yearling together; and a little child will lead them. </a:t>
            </a:r>
            <a:r>
              <a:rPr lang="en-US" baseline="30000" dirty="0">
                <a:highlight>
                  <a:srgbClr val="FFFF00"/>
                </a:highlight>
                <a:latin typeface="Times New Roman" panose="02020603050405020304" pitchFamily="18" charset="0"/>
                <a:ea typeface="Times New Roman" panose="02020603050405020304" pitchFamily="18" charset="0"/>
              </a:rPr>
              <a:t>7 </a:t>
            </a:r>
            <a:r>
              <a:rPr lang="en-US" dirty="0">
                <a:highlight>
                  <a:srgbClr val="FFFF00"/>
                </a:highlight>
                <a:latin typeface="Times New Roman" panose="02020603050405020304" pitchFamily="18" charset="0"/>
                <a:ea typeface="Times New Roman" panose="02020603050405020304" pitchFamily="18" charset="0"/>
              </a:rPr>
              <a:t>The cow will feed with the bear, their young will lie down together, and the lion will eat straw like the ox. </a:t>
            </a:r>
            <a:r>
              <a:rPr lang="en-US" baseline="30000" dirty="0">
                <a:highlight>
                  <a:srgbClr val="FFFF00"/>
                </a:highlight>
                <a:latin typeface="Times New Roman" panose="02020603050405020304" pitchFamily="18" charset="0"/>
                <a:ea typeface="Times New Roman" panose="02020603050405020304" pitchFamily="18" charset="0"/>
              </a:rPr>
              <a:t>8</a:t>
            </a:r>
            <a:r>
              <a:rPr lang="en-US" dirty="0">
                <a:highlight>
                  <a:srgbClr val="FFFF00"/>
                </a:highlight>
                <a:latin typeface="Times New Roman" panose="02020603050405020304" pitchFamily="18" charset="0"/>
                <a:ea typeface="Times New Roman" panose="02020603050405020304" pitchFamily="18" charset="0"/>
              </a:rPr>
              <a:t> The infant will play near the hole of the cobra, and the young child put his hand into the viper’s nest.</a:t>
            </a:r>
            <a:r>
              <a:rPr lang="en-US" baseline="30000" dirty="0">
                <a:highlight>
                  <a:srgbClr val="FFFF00"/>
                </a:highlight>
                <a:latin typeface="Times New Roman" panose="02020603050405020304" pitchFamily="18" charset="0"/>
                <a:ea typeface="Times New Roman" panose="02020603050405020304" pitchFamily="18" charset="0"/>
              </a:rPr>
              <a:t> 9 </a:t>
            </a:r>
            <a:r>
              <a:rPr lang="en-US" dirty="0">
                <a:highlight>
                  <a:srgbClr val="FFFF00"/>
                </a:highlight>
                <a:latin typeface="Times New Roman" panose="02020603050405020304" pitchFamily="18" charset="0"/>
                <a:ea typeface="Times New Roman" panose="02020603050405020304" pitchFamily="18" charset="0"/>
              </a:rPr>
              <a:t>They will neither harm nor destroy on all my holy mountain, for the earth will be full of the knowledge of the LORD as the waters cover the sea.</a:t>
            </a:r>
            <a:r>
              <a:rPr lang="en-US" baseline="30000" dirty="0">
                <a:highlight>
                  <a:srgbClr val="FFFF00"/>
                </a:highlight>
                <a:latin typeface="Times New Roman" panose="02020603050405020304" pitchFamily="18" charset="0"/>
                <a:ea typeface="Times New Roman" panose="02020603050405020304" pitchFamily="18" charset="0"/>
              </a:rPr>
              <a:t> </a:t>
            </a:r>
            <a:r>
              <a:rPr lang="en-US" baseline="30000" dirty="0">
                <a:latin typeface="Times New Roman" panose="02020603050405020304" pitchFamily="18" charset="0"/>
                <a:ea typeface="Times New Roman" panose="02020603050405020304" pitchFamily="18" charset="0"/>
              </a:rPr>
              <a:t>10 </a:t>
            </a:r>
            <a:r>
              <a:rPr lang="en-US" dirty="0">
                <a:latin typeface="Times New Roman" panose="02020603050405020304" pitchFamily="18" charset="0"/>
                <a:ea typeface="Times New Roman" panose="02020603050405020304" pitchFamily="18" charset="0"/>
              </a:rPr>
              <a:t>In that day the Root of Jesse will stand as a banner for the peoples; the nations will rally to him, and his place of rest will be glorious. </a:t>
            </a:r>
          </a:p>
          <a:p>
            <a:r>
              <a:rPr lang="zh-CN" altLang="en-US" dirty="0">
                <a:latin typeface="Times New Roman" panose="02020603050405020304" pitchFamily="18" charset="0"/>
                <a:ea typeface="Times New Roman" panose="02020603050405020304" pitchFamily="18" charset="0"/>
              </a:rPr>
              <a:t>赛</a:t>
            </a:r>
            <a:r>
              <a:rPr lang="en-US" altLang="zh-CN" dirty="0">
                <a:latin typeface="Times New Roman" panose="02020603050405020304" pitchFamily="18" charset="0"/>
                <a:ea typeface="Times New Roman" panose="02020603050405020304" pitchFamily="18" charset="0"/>
              </a:rPr>
              <a:t>11:1-10</a:t>
            </a:r>
          </a:p>
          <a:p>
            <a:r>
              <a:rPr lang="en-US" altLang="zh-CN" dirty="0">
                <a:latin typeface="Times New Roman" panose="02020603050405020304" pitchFamily="18" charset="0"/>
                <a:ea typeface="Times New Roman" panose="02020603050405020304" pitchFamily="18" charset="0"/>
              </a:rPr>
              <a:t>“1</a:t>
            </a:r>
            <a:r>
              <a:rPr lang="zh-CN" altLang="en-US" dirty="0">
                <a:latin typeface="Times New Roman" panose="02020603050405020304" pitchFamily="18" charset="0"/>
                <a:ea typeface="Times New Roman" panose="02020603050405020304" pitchFamily="18" charset="0"/>
              </a:rPr>
              <a:t>从耶西的本必发一条，从他根生的枝子必结果实。</a:t>
            </a:r>
            <a:r>
              <a:rPr lang="en-US" altLang="zh-CN" dirty="0">
                <a:latin typeface="Times New Roman" panose="02020603050405020304" pitchFamily="18" charset="0"/>
                <a:ea typeface="Times New Roman" panose="02020603050405020304" pitchFamily="18" charset="0"/>
              </a:rPr>
              <a:t>2</a:t>
            </a:r>
            <a:r>
              <a:rPr lang="zh-CN" altLang="en-US" dirty="0">
                <a:latin typeface="Times New Roman" panose="02020603050405020304" pitchFamily="18" charset="0"/>
                <a:ea typeface="Times New Roman" panose="02020603050405020304" pitchFamily="18" charset="0"/>
              </a:rPr>
              <a:t>耶和华的灵必住在他身上，就是使他有智慧和聪明的灵，谋略和能力的灵，知识和敬畏耶和华的灵。</a:t>
            </a:r>
            <a:r>
              <a:rPr lang="en-US" altLang="zh-CN" dirty="0">
                <a:latin typeface="Times New Roman" panose="02020603050405020304" pitchFamily="18" charset="0"/>
                <a:ea typeface="Times New Roman" panose="02020603050405020304" pitchFamily="18" charset="0"/>
              </a:rPr>
              <a:t>3</a:t>
            </a:r>
            <a:r>
              <a:rPr lang="zh-CN" altLang="en-US" dirty="0">
                <a:latin typeface="Times New Roman" panose="02020603050405020304" pitchFamily="18" charset="0"/>
                <a:ea typeface="Times New Roman" panose="02020603050405020304" pitchFamily="18" charset="0"/>
              </a:rPr>
              <a:t>他必以敬畏耶和华为乐。行审判不凭眼见，断是非也不凭耳闻。</a:t>
            </a:r>
            <a:r>
              <a:rPr lang="en-US" altLang="zh-CN" dirty="0">
                <a:latin typeface="Times New Roman" panose="02020603050405020304" pitchFamily="18" charset="0"/>
                <a:ea typeface="Times New Roman" panose="02020603050405020304" pitchFamily="18" charset="0"/>
              </a:rPr>
              <a:t>4</a:t>
            </a:r>
            <a:r>
              <a:rPr lang="zh-CN" altLang="en-US" dirty="0">
                <a:latin typeface="Times New Roman" panose="02020603050405020304" pitchFamily="18" charset="0"/>
                <a:ea typeface="Times New Roman" panose="02020603050405020304" pitchFamily="18" charset="0"/>
              </a:rPr>
              <a:t>却要以公义审判贫穷人，以正直判断世上的谦卑人。以口中的杖击打世界。以嘴里的气杀戮恶人。</a:t>
            </a:r>
            <a:r>
              <a:rPr lang="en-US" altLang="zh-CN" dirty="0">
                <a:latin typeface="Times New Roman" panose="02020603050405020304" pitchFamily="18" charset="0"/>
                <a:ea typeface="Times New Roman" panose="02020603050405020304" pitchFamily="18" charset="0"/>
              </a:rPr>
              <a:t>5</a:t>
            </a:r>
            <a:r>
              <a:rPr lang="zh-CN" altLang="en-US" dirty="0">
                <a:latin typeface="Times New Roman" panose="02020603050405020304" pitchFamily="18" charset="0"/>
                <a:ea typeface="Times New Roman" panose="02020603050405020304" pitchFamily="18" charset="0"/>
              </a:rPr>
              <a:t>公义必当他的腰带，信实必当他胁下的带子。</a:t>
            </a:r>
            <a:r>
              <a:rPr lang="en-US" altLang="zh-CN" dirty="0">
                <a:highlight>
                  <a:srgbClr val="FFFF00"/>
                </a:highlight>
                <a:latin typeface="Times New Roman" panose="02020603050405020304" pitchFamily="18" charset="0"/>
                <a:ea typeface="Times New Roman" panose="02020603050405020304" pitchFamily="18" charset="0"/>
              </a:rPr>
              <a:t>6</a:t>
            </a:r>
            <a:r>
              <a:rPr lang="zh-CN" altLang="en-US" dirty="0">
                <a:highlight>
                  <a:srgbClr val="FFFF00"/>
                </a:highlight>
                <a:latin typeface="Times New Roman" panose="02020603050405020304" pitchFamily="18" charset="0"/>
                <a:ea typeface="Times New Roman" panose="02020603050405020304" pitchFamily="18" charset="0"/>
              </a:rPr>
              <a:t>豺狼必与绵羊羔同居，豹子与山羊羔同卧。少壮狮子，与牛犊，并肥畜同群。小孩子要牵引他们。</a:t>
            </a:r>
            <a:r>
              <a:rPr lang="en-US" altLang="zh-CN" dirty="0">
                <a:highlight>
                  <a:srgbClr val="FFFF00"/>
                </a:highlight>
                <a:latin typeface="Times New Roman" panose="02020603050405020304" pitchFamily="18" charset="0"/>
                <a:ea typeface="Times New Roman" panose="02020603050405020304" pitchFamily="18" charset="0"/>
              </a:rPr>
              <a:t>7</a:t>
            </a:r>
            <a:r>
              <a:rPr lang="zh-CN" altLang="en-US" dirty="0">
                <a:highlight>
                  <a:srgbClr val="FFFF00"/>
                </a:highlight>
                <a:latin typeface="Times New Roman" panose="02020603050405020304" pitchFamily="18" charset="0"/>
                <a:ea typeface="Times New Roman" panose="02020603050405020304" pitchFamily="18" charset="0"/>
              </a:rPr>
              <a:t>牛必与熊同食。牛犊必与小熊同卧。狮子必吃草与牛一样。</a:t>
            </a:r>
            <a:r>
              <a:rPr lang="en-US" altLang="zh-CN" dirty="0">
                <a:highlight>
                  <a:srgbClr val="FFFF00"/>
                </a:highlight>
                <a:latin typeface="Times New Roman" panose="02020603050405020304" pitchFamily="18" charset="0"/>
                <a:ea typeface="Times New Roman" panose="02020603050405020304" pitchFamily="18" charset="0"/>
              </a:rPr>
              <a:t>8</a:t>
            </a:r>
            <a:r>
              <a:rPr lang="zh-CN" altLang="en-US" dirty="0">
                <a:highlight>
                  <a:srgbClr val="FFFF00"/>
                </a:highlight>
                <a:latin typeface="Times New Roman" panose="02020603050405020304" pitchFamily="18" charset="0"/>
                <a:ea typeface="Times New Roman" panose="02020603050405020304" pitchFamily="18" charset="0"/>
              </a:rPr>
              <a:t>吃奶的孩子必玩耍在虺蛇的洞口，断奶的婴儿必按手在毒蛇的穴上。</a:t>
            </a:r>
            <a:r>
              <a:rPr lang="en-US" altLang="zh-CN" dirty="0">
                <a:highlight>
                  <a:srgbClr val="FFFF00"/>
                </a:highlight>
                <a:latin typeface="Times New Roman" panose="02020603050405020304" pitchFamily="18" charset="0"/>
                <a:ea typeface="Times New Roman" panose="02020603050405020304" pitchFamily="18" charset="0"/>
              </a:rPr>
              <a:t>9</a:t>
            </a:r>
            <a:r>
              <a:rPr lang="zh-CN" altLang="en-US" dirty="0">
                <a:highlight>
                  <a:srgbClr val="FFFF00"/>
                </a:highlight>
                <a:latin typeface="Times New Roman" panose="02020603050405020304" pitchFamily="18" charset="0"/>
                <a:ea typeface="Times New Roman" panose="02020603050405020304" pitchFamily="18" charset="0"/>
              </a:rPr>
              <a:t>在我圣山的遍处，这一切都不伤人，不害物。因为认识耶和华的知识要充满遍地，好像水充满洋海一般。</a:t>
            </a:r>
            <a:r>
              <a:rPr lang="en-US" altLang="zh-CN" dirty="0">
                <a:latin typeface="Times New Roman" panose="02020603050405020304" pitchFamily="18" charset="0"/>
                <a:ea typeface="Times New Roman" panose="02020603050405020304" pitchFamily="18" charset="0"/>
              </a:rPr>
              <a:t>10</a:t>
            </a:r>
            <a:r>
              <a:rPr lang="zh-CN" altLang="en-US" dirty="0">
                <a:latin typeface="Times New Roman" panose="02020603050405020304" pitchFamily="18" charset="0"/>
                <a:ea typeface="Times New Roman" panose="02020603050405020304" pitchFamily="18" charset="0"/>
              </a:rPr>
              <a:t>到那日，耶西的根立作万民的大旗。外邦人必寻求他。他安息之所大有荣耀。”</a:t>
            </a:r>
          </a:p>
        </p:txBody>
      </p:sp>
      <p:sp>
        <p:nvSpPr>
          <p:cNvPr id="3" name="Rectangle 2">
            <a:extLst>
              <a:ext uri="{FF2B5EF4-FFF2-40B4-BE49-F238E27FC236}">
                <a16:creationId xmlns:a16="http://schemas.microsoft.com/office/drawing/2014/main" id="{2FB56441-4B1D-BA40-9ABA-9FA4D6CCE6C7}"/>
              </a:ext>
            </a:extLst>
          </p:cNvPr>
          <p:cNvSpPr/>
          <p:nvPr/>
        </p:nvSpPr>
        <p:spPr>
          <a:xfrm>
            <a:off x="282222" y="171450"/>
            <a:ext cx="11650134" cy="6529388"/>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83589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7E85D0-9C3F-214F-B83A-7FF2F857F1F4}"/>
              </a:ext>
            </a:extLst>
          </p:cNvPr>
          <p:cNvSpPr/>
          <p:nvPr/>
        </p:nvSpPr>
        <p:spPr>
          <a:xfrm>
            <a:off x="495300" y="250656"/>
            <a:ext cx="11201400" cy="6217087"/>
          </a:xfrm>
          <a:prstGeom prst="rect">
            <a:avLst/>
          </a:prstGeom>
        </p:spPr>
        <p:txBody>
          <a:bodyPr wrap="square">
            <a:spAutoFit/>
          </a:bodyPr>
          <a:lstStyle/>
          <a:p>
            <a:r>
              <a:rPr lang="en-US" sz="2000" b="1" dirty="0">
                <a:latin typeface="Times New Roman" panose="02020603050405020304" pitchFamily="18" charset="0"/>
                <a:ea typeface="Times New Roman" panose="02020603050405020304" pitchFamily="18" charset="0"/>
              </a:rPr>
              <a:t>Isaiah 11:1-10</a:t>
            </a:r>
          </a:p>
          <a:p>
            <a:r>
              <a:rPr lang="en-US" dirty="0">
                <a:latin typeface="Times New Roman" panose="02020603050405020304" pitchFamily="18" charset="0"/>
                <a:ea typeface="Times New Roman" panose="02020603050405020304" pitchFamily="18" charset="0"/>
              </a:rPr>
              <a:t>“A shoot will come up from the stump of Jesse; from his roots a Branch will bear fruit. </a:t>
            </a:r>
            <a:r>
              <a:rPr lang="en-US" baseline="30000" dirty="0">
                <a:latin typeface="Times New Roman" panose="02020603050405020304" pitchFamily="18" charset="0"/>
                <a:ea typeface="Times New Roman" panose="02020603050405020304" pitchFamily="18" charset="0"/>
              </a:rPr>
              <a:t>2</a:t>
            </a:r>
            <a:r>
              <a:rPr lang="en-US" dirty="0">
                <a:latin typeface="Times New Roman" panose="02020603050405020304" pitchFamily="18" charset="0"/>
                <a:ea typeface="Times New Roman" panose="02020603050405020304" pitchFamily="18" charset="0"/>
              </a:rPr>
              <a:t> The Spirit of the LORD will rest on him— the Spirit of wisdom and of understanding, the Spirit of counsel and of power, the Spirit of knowledge and of the fear of the LORD— </a:t>
            </a:r>
            <a:r>
              <a:rPr lang="en-US" baseline="30000" dirty="0">
                <a:latin typeface="Times New Roman" panose="02020603050405020304" pitchFamily="18" charset="0"/>
                <a:ea typeface="Times New Roman" panose="02020603050405020304" pitchFamily="18" charset="0"/>
              </a:rPr>
              <a:t>3</a:t>
            </a:r>
            <a:r>
              <a:rPr lang="en-US" dirty="0">
                <a:latin typeface="Times New Roman" panose="02020603050405020304" pitchFamily="18" charset="0"/>
                <a:ea typeface="Times New Roman" panose="02020603050405020304" pitchFamily="18" charset="0"/>
              </a:rPr>
              <a:t> and he will delight in the fear of the LORD. He will not judge by what he sees with his eyes or decide by what he hears with his ears; </a:t>
            </a:r>
            <a:r>
              <a:rPr lang="en-US" baseline="30000" dirty="0">
                <a:latin typeface="Times New Roman" panose="02020603050405020304" pitchFamily="18" charset="0"/>
                <a:ea typeface="Times New Roman" panose="02020603050405020304" pitchFamily="18" charset="0"/>
              </a:rPr>
              <a:t>4</a:t>
            </a:r>
            <a:r>
              <a:rPr lang="en-US" dirty="0">
                <a:latin typeface="Times New Roman" panose="02020603050405020304" pitchFamily="18" charset="0"/>
                <a:ea typeface="Times New Roman" panose="02020603050405020304" pitchFamily="18" charset="0"/>
              </a:rPr>
              <a:t> but with righteousness he will judge the needy, with justice he will give decisions for the poor of the earth. He will strike the earth with the rod of his mouth; with the breath of his lips he will slay the wicked. </a:t>
            </a:r>
            <a:r>
              <a:rPr lang="en-US" baseline="30000" dirty="0">
                <a:latin typeface="Times New Roman" panose="02020603050405020304" pitchFamily="18" charset="0"/>
                <a:ea typeface="Times New Roman" panose="02020603050405020304" pitchFamily="18" charset="0"/>
              </a:rPr>
              <a:t>5 </a:t>
            </a:r>
            <a:r>
              <a:rPr lang="en-US" dirty="0">
                <a:latin typeface="Times New Roman" panose="02020603050405020304" pitchFamily="18" charset="0"/>
                <a:ea typeface="Times New Roman" panose="02020603050405020304" pitchFamily="18" charset="0"/>
              </a:rPr>
              <a:t>Righteousness will be his belt and faithfulness the sash around his waist. </a:t>
            </a:r>
            <a:r>
              <a:rPr lang="en-US" baseline="30000" dirty="0">
                <a:latin typeface="Times New Roman" panose="02020603050405020304" pitchFamily="18" charset="0"/>
                <a:ea typeface="Times New Roman" panose="02020603050405020304" pitchFamily="18" charset="0"/>
              </a:rPr>
              <a:t>6</a:t>
            </a:r>
            <a:r>
              <a:rPr lang="en-US" dirty="0">
                <a:latin typeface="Times New Roman" panose="02020603050405020304" pitchFamily="18" charset="0"/>
                <a:ea typeface="Times New Roman" panose="02020603050405020304" pitchFamily="18" charset="0"/>
              </a:rPr>
              <a:t> The wolf will live with the lamb, the leopard will lie down with the goat, the calf and the lion and the yearling together; and a little child will lead them. </a:t>
            </a:r>
            <a:r>
              <a:rPr lang="en-US" baseline="30000" dirty="0">
                <a:latin typeface="Times New Roman" panose="02020603050405020304" pitchFamily="18" charset="0"/>
                <a:ea typeface="Times New Roman" panose="02020603050405020304" pitchFamily="18" charset="0"/>
              </a:rPr>
              <a:t>7 </a:t>
            </a:r>
            <a:r>
              <a:rPr lang="en-US" dirty="0">
                <a:latin typeface="Times New Roman" panose="02020603050405020304" pitchFamily="18" charset="0"/>
                <a:ea typeface="Times New Roman" panose="02020603050405020304" pitchFamily="18" charset="0"/>
              </a:rPr>
              <a:t>The cow will feed with the bear, their young will lie down together, and the lion will eat straw like the ox. </a:t>
            </a:r>
            <a:r>
              <a:rPr lang="en-US" baseline="30000" dirty="0">
                <a:latin typeface="Times New Roman" panose="02020603050405020304" pitchFamily="18" charset="0"/>
                <a:ea typeface="Times New Roman" panose="02020603050405020304" pitchFamily="18" charset="0"/>
              </a:rPr>
              <a:t>8</a:t>
            </a:r>
            <a:r>
              <a:rPr lang="en-US" dirty="0">
                <a:latin typeface="Times New Roman" panose="02020603050405020304" pitchFamily="18" charset="0"/>
                <a:ea typeface="Times New Roman" panose="02020603050405020304" pitchFamily="18" charset="0"/>
              </a:rPr>
              <a:t> The infant will play near the hole of the cobra, and the young child put his hand into the viper’s nest.</a:t>
            </a:r>
            <a:r>
              <a:rPr lang="en-US" baseline="30000" dirty="0">
                <a:latin typeface="Times New Roman" panose="02020603050405020304" pitchFamily="18" charset="0"/>
                <a:ea typeface="Times New Roman" panose="02020603050405020304" pitchFamily="18" charset="0"/>
              </a:rPr>
              <a:t> 9 </a:t>
            </a:r>
            <a:r>
              <a:rPr lang="en-US" dirty="0">
                <a:latin typeface="Times New Roman" panose="02020603050405020304" pitchFamily="18" charset="0"/>
                <a:ea typeface="Times New Roman" panose="02020603050405020304" pitchFamily="18" charset="0"/>
              </a:rPr>
              <a:t>They will neither harm nor destroy </a:t>
            </a:r>
            <a:r>
              <a:rPr lang="en-US" dirty="0">
                <a:highlight>
                  <a:srgbClr val="FFFF00"/>
                </a:highlight>
                <a:latin typeface="Times New Roman" panose="02020603050405020304" pitchFamily="18" charset="0"/>
                <a:ea typeface="Times New Roman" panose="02020603050405020304" pitchFamily="18" charset="0"/>
              </a:rPr>
              <a:t>on all my holy mountain</a:t>
            </a:r>
            <a:r>
              <a:rPr lang="en-US" dirty="0">
                <a:latin typeface="Times New Roman" panose="02020603050405020304" pitchFamily="18" charset="0"/>
                <a:ea typeface="Times New Roman" panose="02020603050405020304" pitchFamily="18" charset="0"/>
              </a:rPr>
              <a:t>, for the earth will be full of the knowledge of the LORD as the waters cover the sea.</a:t>
            </a:r>
            <a:r>
              <a:rPr lang="en-US" baseline="30000" dirty="0">
                <a:latin typeface="Times New Roman" panose="02020603050405020304" pitchFamily="18" charset="0"/>
                <a:ea typeface="Times New Roman" panose="02020603050405020304" pitchFamily="18" charset="0"/>
              </a:rPr>
              <a:t> 10 </a:t>
            </a:r>
            <a:r>
              <a:rPr lang="en-US" dirty="0">
                <a:latin typeface="Times New Roman" panose="02020603050405020304" pitchFamily="18" charset="0"/>
                <a:ea typeface="Times New Roman" panose="02020603050405020304" pitchFamily="18" charset="0"/>
              </a:rPr>
              <a:t>In that day the Root of Jesse will stand as a banner for the peoples; the nations will rally to him, and his place of rest will be glorious. </a:t>
            </a:r>
          </a:p>
          <a:p>
            <a:r>
              <a:rPr lang="zh-CN" altLang="en-US" dirty="0">
                <a:latin typeface="Times New Roman" panose="02020603050405020304" pitchFamily="18" charset="0"/>
                <a:ea typeface="Times New Roman" panose="02020603050405020304" pitchFamily="18" charset="0"/>
              </a:rPr>
              <a:t>赛</a:t>
            </a:r>
            <a:r>
              <a:rPr lang="en-US" altLang="zh-CN" dirty="0">
                <a:latin typeface="Times New Roman" panose="02020603050405020304" pitchFamily="18" charset="0"/>
                <a:ea typeface="Times New Roman" panose="02020603050405020304" pitchFamily="18" charset="0"/>
              </a:rPr>
              <a:t>11:1-10</a:t>
            </a:r>
          </a:p>
          <a:p>
            <a:r>
              <a:rPr lang="en-US" altLang="zh-CN" dirty="0">
                <a:latin typeface="Times New Roman" panose="02020603050405020304" pitchFamily="18" charset="0"/>
                <a:ea typeface="Times New Roman" panose="02020603050405020304" pitchFamily="18" charset="0"/>
              </a:rPr>
              <a:t>“1</a:t>
            </a:r>
            <a:r>
              <a:rPr lang="zh-CN" altLang="en-US" dirty="0">
                <a:latin typeface="Times New Roman" panose="02020603050405020304" pitchFamily="18" charset="0"/>
                <a:ea typeface="Times New Roman" panose="02020603050405020304" pitchFamily="18" charset="0"/>
              </a:rPr>
              <a:t>从耶西的本必发一条，从他根生的枝子必结果实。</a:t>
            </a:r>
            <a:r>
              <a:rPr lang="en-US" altLang="zh-CN" dirty="0">
                <a:latin typeface="Times New Roman" panose="02020603050405020304" pitchFamily="18" charset="0"/>
                <a:ea typeface="Times New Roman" panose="02020603050405020304" pitchFamily="18" charset="0"/>
              </a:rPr>
              <a:t>2</a:t>
            </a:r>
            <a:r>
              <a:rPr lang="zh-CN" altLang="en-US" dirty="0">
                <a:latin typeface="Times New Roman" panose="02020603050405020304" pitchFamily="18" charset="0"/>
                <a:ea typeface="Times New Roman" panose="02020603050405020304" pitchFamily="18" charset="0"/>
              </a:rPr>
              <a:t>耶和华的灵必住在他身上，就是使他有智慧和聪明的灵，谋略和能力的灵，知识和敬畏耶和华的灵。</a:t>
            </a:r>
            <a:r>
              <a:rPr lang="en-US" altLang="zh-CN" dirty="0">
                <a:latin typeface="Times New Roman" panose="02020603050405020304" pitchFamily="18" charset="0"/>
                <a:ea typeface="Times New Roman" panose="02020603050405020304" pitchFamily="18" charset="0"/>
              </a:rPr>
              <a:t>3</a:t>
            </a:r>
            <a:r>
              <a:rPr lang="zh-CN" altLang="en-US" dirty="0">
                <a:latin typeface="Times New Roman" panose="02020603050405020304" pitchFamily="18" charset="0"/>
                <a:ea typeface="Times New Roman" panose="02020603050405020304" pitchFamily="18" charset="0"/>
              </a:rPr>
              <a:t>他必以敬畏耶和华为乐。行审判不凭眼见，断是非也不凭耳闻。</a:t>
            </a:r>
            <a:r>
              <a:rPr lang="en-US" altLang="zh-CN" dirty="0">
                <a:latin typeface="Times New Roman" panose="02020603050405020304" pitchFamily="18" charset="0"/>
                <a:ea typeface="Times New Roman" panose="02020603050405020304" pitchFamily="18" charset="0"/>
              </a:rPr>
              <a:t>4</a:t>
            </a:r>
            <a:r>
              <a:rPr lang="zh-CN" altLang="en-US" dirty="0">
                <a:latin typeface="Times New Roman" panose="02020603050405020304" pitchFamily="18" charset="0"/>
                <a:ea typeface="Times New Roman" panose="02020603050405020304" pitchFamily="18" charset="0"/>
              </a:rPr>
              <a:t>却要以公义审判贫穷人，以正直判断世上的谦卑人。以口中的杖击打世界。以嘴里的气杀戮恶人。</a:t>
            </a:r>
            <a:r>
              <a:rPr lang="en-US" altLang="zh-CN" dirty="0">
                <a:latin typeface="Times New Roman" panose="02020603050405020304" pitchFamily="18" charset="0"/>
                <a:ea typeface="Times New Roman" panose="02020603050405020304" pitchFamily="18" charset="0"/>
              </a:rPr>
              <a:t>5</a:t>
            </a:r>
            <a:r>
              <a:rPr lang="zh-CN" altLang="en-US" dirty="0">
                <a:latin typeface="Times New Roman" panose="02020603050405020304" pitchFamily="18" charset="0"/>
                <a:ea typeface="Times New Roman" panose="02020603050405020304" pitchFamily="18" charset="0"/>
              </a:rPr>
              <a:t>公义必当他的腰带，信实必当他胁下的带子。</a:t>
            </a:r>
            <a:r>
              <a:rPr lang="en-US" altLang="zh-CN" dirty="0">
                <a:latin typeface="Times New Roman" panose="02020603050405020304" pitchFamily="18" charset="0"/>
                <a:ea typeface="Times New Roman" panose="02020603050405020304" pitchFamily="18" charset="0"/>
              </a:rPr>
              <a:t>6</a:t>
            </a:r>
            <a:r>
              <a:rPr lang="zh-CN" altLang="en-US" dirty="0">
                <a:latin typeface="Times New Roman" panose="02020603050405020304" pitchFamily="18" charset="0"/>
                <a:ea typeface="Times New Roman" panose="02020603050405020304" pitchFamily="18" charset="0"/>
              </a:rPr>
              <a:t>豺狼必与绵羊羔同居，豹子与山羊羔同卧。少壮狮子，与牛犊，并肥畜同群。小孩子要牵引他们。</a:t>
            </a:r>
            <a:r>
              <a:rPr lang="en-US" altLang="zh-CN" dirty="0">
                <a:latin typeface="Times New Roman" panose="02020603050405020304" pitchFamily="18" charset="0"/>
                <a:ea typeface="Times New Roman" panose="02020603050405020304" pitchFamily="18" charset="0"/>
              </a:rPr>
              <a:t>7</a:t>
            </a:r>
            <a:r>
              <a:rPr lang="zh-CN" altLang="en-US" dirty="0">
                <a:latin typeface="Times New Roman" panose="02020603050405020304" pitchFamily="18" charset="0"/>
                <a:ea typeface="Times New Roman" panose="02020603050405020304" pitchFamily="18" charset="0"/>
              </a:rPr>
              <a:t>牛必与熊同食。牛犊必与小熊同卧。狮子必吃草与牛一样。</a:t>
            </a:r>
            <a:r>
              <a:rPr lang="en-US" altLang="zh-CN" dirty="0">
                <a:latin typeface="Times New Roman" panose="02020603050405020304" pitchFamily="18" charset="0"/>
                <a:ea typeface="Times New Roman" panose="02020603050405020304" pitchFamily="18" charset="0"/>
              </a:rPr>
              <a:t>8</a:t>
            </a:r>
            <a:r>
              <a:rPr lang="zh-CN" altLang="en-US" dirty="0">
                <a:latin typeface="Times New Roman" panose="02020603050405020304" pitchFamily="18" charset="0"/>
                <a:ea typeface="Times New Roman" panose="02020603050405020304" pitchFamily="18" charset="0"/>
              </a:rPr>
              <a:t>吃奶的孩子必玩耍在虺蛇的洞口，断奶的婴儿必按手在毒蛇的穴上。</a:t>
            </a:r>
            <a:r>
              <a:rPr lang="en-US" altLang="zh-CN" dirty="0">
                <a:latin typeface="Times New Roman" panose="02020603050405020304" pitchFamily="18" charset="0"/>
                <a:ea typeface="Times New Roman" panose="02020603050405020304" pitchFamily="18" charset="0"/>
              </a:rPr>
              <a:t>9</a:t>
            </a:r>
            <a:r>
              <a:rPr lang="zh-CN" altLang="en-US" dirty="0">
                <a:highlight>
                  <a:srgbClr val="FFFF00"/>
                </a:highlight>
                <a:latin typeface="Times New Roman" panose="02020603050405020304" pitchFamily="18" charset="0"/>
                <a:ea typeface="Times New Roman" panose="02020603050405020304" pitchFamily="18" charset="0"/>
              </a:rPr>
              <a:t>在我圣山的遍处</a:t>
            </a:r>
            <a:r>
              <a:rPr lang="zh-CN" altLang="en-US" dirty="0">
                <a:latin typeface="Times New Roman" panose="02020603050405020304" pitchFamily="18" charset="0"/>
                <a:ea typeface="Times New Roman" panose="02020603050405020304" pitchFamily="18" charset="0"/>
              </a:rPr>
              <a:t>，这一切都不伤人，不害物。因为认识耶和华的知识要充满遍地，好像水充满洋海一般。</a:t>
            </a:r>
            <a:r>
              <a:rPr lang="en-US" altLang="zh-CN" dirty="0">
                <a:latin typeface="Times New Roman" panose="02020603050405020304" pitchFamily="18" charset="0"/>
                <a:ea typeface="Times New Roman" panose="02020603050405020304" pitchFamily="18" charset="0"/>
              </a:rPr>
              <a:t>10</a:t>
            </a:r>
            <a:r>
              <a:rPr lang="zh-CN" altLang="en-US" dirty="0">
                <a:latin typeface="Times New Roman" panose="02020603050405020304" pitchFamily="18" charset="0"/>
                <a:ea typeface="Times New Roman" panose="02020603050405020304" pitchFamily="18" charset="0"/>
              </a:rPr>
              <a:t>到那日，耶西的根立作万民的大旗。外邦人必寻求他。他安息之所大有荣耀。”</a:t>
            </a:r>
          </a:p>
        </p:txBody>
      </p:sp>
      <p:sp>
        <p:nvSpPr>
          <p:cNvPr id="3" name="Rectangle 2">
            <a:extLst>
              <a:ext uri="{FF2B5EF4-FFF2-40B4-BE49-F238E27FC236}">
                <a16:creationId xmlns:a16="http://schemas.microsoft.com/office/drawing/2014/main" id="{2FB56441-4B1D-BA40-9ABA-9FA4D6CCE6C7}"/>
              </a:ext>
            </a:extLst>
          </p:cNvPr>
          <p:cNvSpPr/>
          <p:nvPr/>
        </p:nvSpPr>
        <p:spPr>
          <a:xfrm>
            <a:off x="282222" y="171450"/>
            <a:ext cx="11650134" cy="6529388"/>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008B697-0CDA-BC4D-82E6-12FCC0C78779}"/>
              </a:ext>
            </a:extLst>
          </p:cNvPr>
          <p:cNvSpPr/>
          <p:nvPr/>
        </p:nvSpPr>
        <p:spPr>
          <a:xfrm>
            <a:off x="589236" y="979090"/>
            <a:ext cx="11013528" cy="1754326"/>
          </a:xfrm>
          <a:prstGeom prst="rect">
            <a:avLst/>
          </a:prstGeom>
          <a:solidFill>
            <a:schemeClr val="tx1"/>
          </a:solidFill>
        </p:spPr>
        <p:txBody>
          <a:bodyPr wrap="square">
            <a:spAutoFit/>
          </a:bodyPr>
          <a:lstStyle/>
          <a:p>
            <a:r>
              <a:rPr lang="en-US"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“In the last days </a:t>
            </a:r>
            <a:r>
              <a:rPr lang="en-US"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the mountain of the LORD’s temple </a:t>
            </a:r>
            <a:r>
              <a:rPr lang="en-US"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will be established as chief among the mountains; it will be raised above the hills, and all nations will stream to it. Many peoples will come and say, “Come, let us go up to </a:t>
            </a:r>
            <a:r>
              <a:rPr lang="en-US"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the mountain of the LORD</a:t>
            </a:r>
            <a:r>
              <a:rPr lang="en-US"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to the house of the God of Jacob. He will teach us his ways, so that we may walk in his paths.” The law will go out from Zion, the word of the LORD from Jerusalem. He will judge between the nations and will settle disputes for many peoples. They will beat their swords into plowshares and their spears into pruning hooks. Nation will not take up sword against nation, nor will they train for war anymore.” (Isaiah 2:2–4) </a:t>
            </a:r>
          </a:p>
        </p:txBody>
      </p:sp>
      <p:sp>
        <p:nvSpPr>
          <p:cNvPr id="5" name="Rectangle 4">
            <a:extLst>
              <a:ext uri="{FF2B5EF4-FFF2-40B4-BE49-F238E27FC236}">
                <a16:creationId xmlns:a16="http://schemas.microsoft.com/office/drawing/2014/main" id="{7DEC63A3-AC77-4923-B24A-B815E20317BE}"/>
              </a:ext>
            </a:extLst>
          </p:cNvPr>
          <p:cNvSpPr/>
          <p:nvPr/>
        </p:nvSpPr>
        <p:spPr>
          <a:xfrm>
            <a:off x="589236" y="3715423"/>
            <a:ext cx="11013528" cy="1477328"/>
          </a:xfrm>
          <a:prstGeom prst="rect">
            <a:avLst/>
          </a:prstGeom>
          <a:solidFill>
            <a:schemeClr val="tx1"/>
          </a:solidFill>
        </p:spPr>
        <p:txBody>
          <a:bodyPr wrap="square">
            <a:spAutoFit/>
          </a:bodyPr>
          <a:lstStyle/>
          <a:p>
            <a:r>
              <a:rPr lang="zh-CN" altLang="en-US"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“末后的日子，耶和华殿的山必坚立，超乎诸山，高举过于万岭。万民都要流归这山。</a:t>
            </a:r>
          </a:p>
          <a:p>
            <a:r>
              <a:rPr lang="zh-CN" altLang="en-US"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必有许多国的民前往，说，来吧，我们登耶和华的山。奔雅各神的殿。主必将他的道教训我们，我们也要行他的路。因为训诲必出于锡安，耶和华的言语，必出于耶路撒冷。</a:t>
            </a:r>
          </a:p>
          <a:p>
            <a:r>
              <a:rPr lang="zh-CN" altLang="en-US"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他必在列国中施行审判，为许多国民断定是非。他们要将刀打成犁头，把枪打成镰刀。这国不举刀攻击那国，他们也不再学习战事。”（赛</a:t>
            </a:r>
            <a:r>
              <a:rPr lang="en-US" altLang="zh-CN"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2:2-4</a:t>
            </a:r>
            <a:r>
              <a:rPr lang="zh-CN" altLang="en-US"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57934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7E85D0-9C3F-214F-B83A-7FF2F857F1F4}"/>
              </a:ext>
            </a:extLst>
          </p:cNvPr>
          <p:cNvSpPr/>
          <p:nvPr/>
        </p:nvSpPr>
        <p:spPr>
          <a:xfrm>
            <a:off x="605063" y="612844"/>
            <a:ext cx="11201400" cy="5632311"/>
          </a:xfrm>
          <a:prstGeom prst="rect">
            <a:avLst/>
          </a:prstGeom>
        </p:spPr>
        <p:txBody>
          <a:bodyPr wrap="square">
            <a:spAutoFit/>
          </a:bodyPr>
          <a:lstStyle/>
          <a:p>
            <a:r>
              <a:rPr lang="en-US" sz="2000" dirty="0">
                <a:latin typeface="Times New Roman" panose="02020603050405020304" pitchFamily="18" charset="0"/>
                <a:ea typeface="Times New Roman" panose="02020603050405020304" pitchFamily="18" charset="0"/>
              </a:rPr>
              <a:t>10. Isaiah 40:11 = The Messiah as the Good Shepherd</a:t>
            </a:r>
          </a:p>
          <a:p>
            <a:r>
              <a:rPr lang="zh-CN" altLang="en-US" sz="2000" dirty="0">
                <a:latin typeface="Times New Roman" panose="02020603050405020304" pitchFamily="18" charset="0"/>
                <a:ea typeface="Times New Roman" panose="02020603050405020304" pitchFamily="18" charset="0"/>
              </a:rPr>
              <a:t>      赛</a:t>
            </a:r>
            <a:r>
              <a:rPr lang="en-US" altLang="zh-CN" sz="2000" dirty="0">
                <a:latin typeface="Times New Roman" panose="02020603050405020304" pitchFamily="18" charset="0"/>
                <a:ea typeface="Times New Roman" panose="02020603050405020304" pitchFamily="18" charset="0"/>
              </a:rPr>
              <a:t>40:11=</a:t>
            </a:r>
            <a:r>
              <a:rPr lang="zh-CN" altLang="en-US" sz="2000" dirty="0">
                <a:latin typeface="Times New Roman" panose="02020603050405020304" pitchFamily="18" charset="0"/>
                <a:ea typeface="Times New Roman" panose="02020603050405020304" pitchFamily="18" charset="0"/>
              </a:rPr>
              <a:t>弥赛亚是好牧人</a:t>
            </a:r>
          </a:p>
          <a:p>
            <a:r>
              <a:rPr lang="en-US" altLang="zh-CN" sz="2000" dirty="0">
                <a:latin typeface="Times New Roman" panose="02020603050405020304" pitchFamily="18" charset="0"/>
                <a:ea typeface="Times New Roman" panose="02020603050405020304" pitchFamily="18" charset="0"/>
              </a:rPr>
              <a:t>11. </a:t>
            </a:r>
            <a:r>
              <a:rPr lang="en-US" sz="2000" dirty="0">
                <a:highlight>
                  <a:srgbClr val="FFFF00"/>
                </a:highlight>
                <a:latin typeface="Times New Roman" panose="02020603050405020304" pitchFamily="18" charset="0"/>
                <a:ea typeface="Times New Roman" panose="02020603050405020304" pitchFamily="18" charset="0"/>
              </a:rPr>
              <a:t>Isaiah 42:1-7 = The Messiah’s ministry</a:t>
            </a:r>
          </a:p>
          <a:p>
            <a:r>
              <a:rPr lang="zh-CN" altLang="en-US" sz="2000" dirty="0">
                <a:latin typeface="Times New Roman" panose="02020603050405020304" pitchFamily="18" charset="0"/>
                <a:ea typeface="Times New Roman" panose="02020603050405020304" pitchFamily="18" charset="0"/>
              </a:rPr>
              <a:t>      </a:t>
            </a:r>
            <a:r>
              <a:rPr lang="zh-CN" altLang="en-US" sz="2000" dirty="0">
                <a:highlight>
                  <a:srgbClr val="FFFF00"/>
                </a:highlight>
                <a:latin typeface="Times New Roman" panose="02020603050405020304" pitchFamily="18" charset="0"/>
                <a:ea typeface="Times New Roman" panose="02020603050405020304" pitchFamily="18" charset="0"/>
              </a:rPr>
              <a:t>赛</a:t>
            </a:r>
            <a:r>
              <a:rPr lang="en-US" altLang="zh-CN" sz="2000" dirty="0">
                <a:highlight>
                  <a:srgbClr val="FFFF00"/>
                </a:highlight>
                <a:latin typeface="Times New Roman" panose="02020603050405020304" pitchFamily="18" charset="0"/>
                <a:ea typeface="Times New Roman" panose="02020603050405020304" pitchFamily="18" charset="0"/>
              </a:rPr>
              <a:t>42:1-7=</a:t>
            </a:r>
            <a:r>
              <a:rPr lang="zh-CN" altLang="en-US" sz="2000" dirty="0">
                <a:highlight>
                  <a:srgbClr val="FFFF00"/>
                </a:highlight>
                <a:latin typeface="Times New Roman" panose="02020603050405020304" pitchFamily="18" charset="0"/>
                <a:ea typeface="Times New Roman" panose="02020603050405020304" pitchFamily="18" charset="0"/>
              </a:rPr>
              <a:t>弥赛亚的服事</a:t>
            </a:r>
          </a:p>
          <a:p>
            <a:r>
              <a:rPr lang="en-US" altLang="zh-CN" sz="2000" dirty="0">
                <a:latin typeface="Times New Roman" panose="02020603050405020304" pitchFamily="18" charset="0"/>
                <a:ea typeface="Times New Roman" panose="02020603050405020304" pitchFamily="18" charset="0"/>
              </a:rPr>
              <a:t>12. </a:t>
            </a:r>
            <a:r>
              <a:rPr lang="en-US" sz="2000" dirty="0">
                <a:latin typeface="Times New Roman" panose="02020603050405020304" pitchFamily="18" charset="0"/>
                <a:ea typeface="Times New Roman" panose="02020603050405020304" pitchFamily="18" charset="0"/>
              </a:rPr>
              <a:t>Isaiah 49:1-9 = The Messiah as the light for the Gentiles</a:t>
            </a:r>
          </a:p>
          <a:p>
            <a:r>
              <a:rPr lang="zh-CN" altLang="en-US" sz="2000" dirty="0">
                <a:latin typeface="Times New Roman" panose="02020603050405020304" pitchFamily="18" charset="0"/>
                <a:ea typeface="Times New Roman" panose="02020603050405020304" pitchFamily="18" charset="0"/>
              </a:rPr>
              <a:t>      赛</a:t>
            </a:r>
            <a:r>
              <a:rPr lang="en-US" altLang="zh-CN" sz="2000" dirty="0">
                <a:latin typeface="Times New Roman" panose="02020603050405020304" pitchFamily="18" charset="0"/>
                <a:ea typeface="Times New Roman" panose="02020603050405020304" pitchFamily="18" charset="0"/>
              </a:rPr>
              <a:t>49:1-9=</a:t>
            </a:r>
            <a:r>
              <a:rPr lang="zh-CN" altLang="en-US" sz="2000" dirty="0">
                <a:latin typeface="Times New Roman" panose="02020603050405020304" pitchFamily="18" charset="0"/>
                <a:ea typeface="Times New Roman" panose="02020603050405020304" pitchFamily="18" charset="0"/>
              </a:rPr>
              <a:t>弥赛亚是外邦人的光</a:t>
            </a:r>
          </a:p>
          <a:p>
            <a:r>
              <a:rPr lang="en-US" altLang="zh-CN" sz="2000" dirty="0">
                <a:latin typeface="Times New Roman" panose="02020603050405020304" pitchFamily="18" charset="0"/>
                <a:ea typeface="Times New Roman" panose="02020603050405020304" pitchFamily="18" charset="0"/>
              </a:rPr>
              <a:t>13. </a:t>
            </a:r>
            <a:r>
              <a:rPr lang="en-US" sz="2000" dirty="0">
                <a:latin typeface="Times New Roman" panose="02020603050405020304" pitchFamily="18" charset="0"/>
                <a:ea typeface="Times New Roman" panose="02020603050405020304" pitchFamily="18" charset="0"/>
              </a:rPr>
              <a:t>Isaiah 50:4-11 = The Messiah is rejected</a:t>
            </a:r>
          </a:p>
          <a:p>
            <a:r>
              <a:rPr lang="zh-CN" altLang="en-US" sz="2000" dirty="0">
                <a:latin typeface="Times New Roman" panose="02020603050405020304" pitchFamily="18" charset="0"/>
                <a:ea typeface="Times New Roman" panose="02020603050405020304" pitchFamily="18" charset="0"/>
              </a:rPr>
              <a:t>      赛</a:t>
            </a:r>
            <a:r>
              <a:rPr lang="en-US" altLang="zh-CN" sz="2000" dirty="0">
                <a:latin typeface="Times New Roman" panose="02020603050405020304" pitchFamily="18" charset="0"/>
                <a:ea typeface="Times New Roman" panose="02020603050405020304" pitchFamily="18" charset="0"/>
              </a:rPr>
              <a:t>50:4-11=</a:t>
            </a:r>
            <a:r>
              <a:rPr lang="zh-CN" altLang="en-US" sz="2000" dirty="0">
                <a:latin typeface="Times New Roman" panose="02020603050405020304" pitchFamily="18" charset="0"/>
                <a:ea typeface="Times New Roman" panose="02020603050405020304" pitchFamily="18" charset="0"/>
              </a:rPr>
              <a:t>弥赛亚被弃绝</a:t>
            </a:r>
          </a:p>
          <a:p>
            <a:r>
              <a:rPr lang="en-US" altLang="zh-CN" sz="2000" dirty="0">
                <a:latin typeface="Times New Roman" panose="02020603050405020304" pitchFamily="18" charset="0"/>
                <a:ea typeface="Times New Roman" panose="02020603050405020304" pitchFamily="18" charset="0"/>
              </a:rPr>
              <a:t>14. </a:t>
            </a:r>
            <a:r>
              <a:rPr lang="en-US" sz="2000" dirty="0">
                <a:highlight>
                  <a:srgbClr val="FFFF00"/>
                </a:highlight>
                <a:latin typeface="Times New Roman" panose="02020603050405020304" pitchFamily="18" charset="0"/>
                <a:ea typeface="Times New Roman" panose="02020603050405020304" pitchFamily="18" charset="0"/>
              </a:rPr>
              <a:t>Isaiah 52:13-53:12 = The Messiah as suffering Servant</a:t>
            </a:r>
          </a:p>
          <a:p>
            <a:r>
              <a:rPr lang="zh-CN" altLang="en-US" sz="2000" dirty="0">
                <a:latin typeface="Times New Roman" panose="02020603050405020304" pitchFamily="18" charset="0"/>
                <a:ea typeface="Times New Roman" panose="02020603050405020304" pitchFamily="18" charset="0"/>
              </a:rPr>
              <a:t>      </a:t>
            </a:r>
            <a:r>
              <a:rPr lang="zh-CN" altLang="en-US" sz="2000" dirty="0">
                <a:highlight>
                  <a:srgbClr val="FFFF00"/>
                </a:highlight>
                <a:latin typeface="Times New Roman" panose="02020603050405020304" pitchFamily="18" charset="0"/>
                <a:ea typeface="Times New Roman" panose="02020603050405020304" pitchFamily="18" charset="0"/>
              </a:rPr>
              <a:t>赛</a:t>
            </a:r>
            <a:r>
              <a:rPr lang="en-US" altLang="zh-CN" sz="2000" dirty="0">
                <a:highlight>
                  <a:srgbClr val="FFFF00"/>
                </a:highlight>
                <a:latin typeface="Times New Roman" panose="02020603050405020304" pitchFamily="18" charset="0"/>
                <a:ea typeface="Times New Roman" panose="02020603050405020304" pitchFamily="18" charset="0"/>
              </a:rPr>
              <a:t>52:13-53:12=</a:t>
            </a:r>
            <a:r>
              <a:rPr lang="zh-CN" altLang="en-US" sz="2000" dirty="0">
                <a:highlight>
                  <a:srgbClr val="FFFF00"/>
                </a:highlight>
                <a:latin typeface="Times New Roman" panose="02020603050405020304" pitchFamily="18" charset="0"/>
                <a:ea typeface="Times New Roman" panose="02020603050405020304" pitchFamily="18" charset="0"/>
              </a:rPr>
              <a:t>弥赛亚是受苦的仆人</a:t>
            </a:r>
          </a:p>
          <a:p>
            <a:r>
              <a:rPr lang="en-US" altLang="zh-CN" sz="2000" dirty="0">
                <a:latin typeface="Times New Roman" panose="02020603050405020304" pitchFamily="18" charset="0"/>
                <a:ea typeface="Times New Roman" panose="02020603050405020304" pitchFamily="18" charset="0"/>
              </a:rPr>
              <a:t>15. </a:t>
            </a:r>
            <a:r>
              <a:rPr lang="en-US" sz="2000" dirty="0">
                <a:latin typeface="Times New Roman" panose="02020603050405020304" pitchFamily="18" charset="0"/>
                <a:ea typeface="Times New Roman" panose="02020603050405020304" pitchFamily="18" charset="0"/>
              </a:rPr>
              <a:t>Isaiah 55:3-5 = The Messiah’s unfailing gifts promised to David</a:t>
            </a:r>
          </a:p>
          <a:p>
            <a:r>
              <a:rPr lang="zh-CN" altLang="en-US" sz="2000" dirty="0">
                <a:latin typeface="Times New Roman" panose="02020603050405020304" pitchFamily="18" charset="0"/>
                <a:ea typeface="Times New Roman" panose="02020603050405020304" pitchFamily="18" charset="0"/>
              </a:rPr>
              <a:t>      赛</a:t>
            </a:r>
            <a:r>
              <a:rPr lang="en-US" altLang="zh-CN" sz="2000" dirty="0">
                <a:latin typeface="Times New Roman" panose="02020603050405020304" pitchFamily="18" charset="0"/>
                <a:ea typeface="Times New Roman" panose="02020603050405020304" pitchFamily="18" charset="0"/>
              </a:rPr>
              <a:t>55:3-5=</a:t>
            </a:r>
            <a:r>
              <a:rPr lang="zh-CN" altLang="en-US" sz="2000" dirty="0">
                <a:latin typeface="Times New Roman" panose="02020603050405020304" pitchFamily="18" charset="0"/>
                <a:ea typeface="Times New Roman" panose="02020603050405020304" pitchFamily="18" charset="0"/>
              </a:rPr>
              <a:t>弥赛亚是应许大卫的可靠的恩典</a:t>
            </a:r>
          </a:p>
          <a:p>
            <a:r>
              <a:rPr lang="en-US" altLang="zh-CN" sz="2000" dirty="0">
                <a:latin typeface="Times New Roman" panose="02020603050405020304" pitchFamily="18" charset="0"/>
                <a:ea typeface="Times New Roman" panose="02020603050405020304" pitchFamily="18" charset="0"/>
              </a:rPr>
              <a:t>16. </a:t>
            </a:r>
            <a:r>
              <a:rPr lang="en-US" sz="2000" dirty="0">
                <a:latin typeface="Times New Roman" panose="02020603050405020304" pitchFamily="18" charset="0"/>
                <a:ea typeface="Times New Roman" panose="02020603050405020304" pitchFamily="18" charset="0"/>
              </a:rPr>
              <a:t>Isaiah 59:16 = The Messiah completes the mission alone</a:t>
            </a:r>
          </a:p>
          <a:p>
            <a:r>
              <a:rPr lang="zh-CN" altLang="en-US" sz="2000" dirty="0">
                <a:latin typeface="Times New Roman" panose="02020603050405020304" pitchFamily="18" charset="0"/>
                <a:ea typeface="Times New Roman" panose="02020603050405020304" pitchFamily="18" charset="0"/>
              </a:rPr>
              <a:t>      赛</a:t>
            </a:r>
            <a:r>
              <a:rPr lang="en-US" altLang="zh-CN" sz="2000" dirty="0">
                <a:latin typeface="Times New Roman" panose="02020603050405020304" pitchFamily="18" charset="0"/>
                <a:ea typeface="Times New Roman" panose="02020603050405020304" pitchFamily="18" charset="0"/>
              </a:rPr>
              <a:t>59:16=</a:t>
            </a:r>
            <a:r>
              <a:rPr lang="zh-CN" altLang="en-US" sz="2000" dirty="0">
                <a:latin typeface="Times New Roman" panose="02020603050405020304" pitchFamily="18" charset="0"/>
                <a:ea typeface="Times New Roman" panose="02020603050405020304" pitchFamily="18" charset="0"/>
              </a:rPr>
              <a:t>弥赛亚单独完成使命</a:t>
            </a:r>
          </a:p>
          <a:p>
            <a:r>
              <a:rPr lang="en-US" altLang="zh-CN" sz="2000" dirty="0">
                <a:latin typeface="Times New Roman" panose="02020603050405020304" pitchFamily="18" charset="0"/>
                <a:ea typeface="Times New Roman" panose="02020603050405020304" pitchFamily="18" charset="0"/>
              </a:rPr>
              <a:t>17. </a:t>
            </a:r>
            <a:r>
              <a:rPr lang="en-US" sz="2000" dirty="0">
                <a:latin typeface="Times New Roman" panose="02020603050405020304" pitchFamily="18" charset="0"/>
                <a:ea typeface="Times New Roman" panose="02020603050405020304" pitchFamily="18" charset="0"/>
              </a:rPr>
              <a:t>Isaiah 61:1-2 = The Messiah proclaims good news</a:t>
            </a:r>
          </a:p>
          <a:p>
            <a:r>
              <a:rPr lang="zh-CN" altLang="en-US" sz="2000" dirty="0">
                <a:latin typeface="Times New Roman" panose="02020603050405020304" pitchFamily="18" charset="0"/>
                <a:ea typeface="Times New Roman" panose="02020603050405020304" pitchFamily="18" charset="0"/>
              </a:rPr>
              <a:t>      赛</a:t>
            </a:r>
            <a:r>
              <a:rPr lang="en-US" altLang="zh-CN" sz="2000" dirty="0">
                <a:latin typeface="Times New Roman" panose="02020603050405020304" pitchFamily="18" charset="0"/>
                <a:ea typeface="Times New Roman" panose="02020603050405020304" pitchFamily="18" charset="0"/>
              </a:rPr>
              <a:t>61:1-2=</a:t>
            </a:r>
            <a:r>
              <a:rPr lang="zh-CN" altLang="en-US" sz="2000" dirty="0">
                <a:latin typeface="Times New Roman" panose="02020603050405020304" pitchFamily="18" charset="0"/>
                <a:ea typeface="Times New Roman" panose="02020603050405020304" pitchFamily="18" charset="0"/>
              </a:rPr>
              <a:t>弥赛亚宣告福音</a:t>
            </a:r>
          </a:p>
          <a:p>
            <a:r>
              <a:rPr lang="en-US" altLang="zh-CN" sz="2000" dirty="0">
                <a:latin typeface="Times New Roman" panose="02020603050405020304" pitchFamily="18" charset="0"/>
                <a:ea typeface="Times New Roman" panose="02020603050405020304" pitchFamily="18" charset="0"/>
              </a:rPr>
              <a:t>18. </a:t>
            </a:r>
            <a:r>
              <a:rPr lang="en-US" sz="2000" dirty="0">
                <a:latin typeface="Times New Roman" panose="02020603050405020304" pitchFamily="18" charset="0"/>
                <a:ea typeface="Times New Roman" panose="02020603050405020304" pitchFamily="18" charset="0"/>
              </a:rPr>
              <a:t>Isaiah 63:1-6 = The Messiah as conqueror</a:t>
            </a:r>
          </a:p>
          <a:p>
            <a:r>
              <a:rPr lang="zh-CN" altLang="en-US" sz="2000" dirty="0">
                <a:latin typeface="Times New Roman" panose="02020603050405020304" pitchFamily="18" charset="0"/>
                <a:ea typeface="Times New Roman" panose="02020603050405020304" pitchFamily="18" charset="0"/>
              </a:rPr>
              <a:t>      赛</a:t>
            </a:r>
            <a:r>
              <a:rPr lang="en-US" altLang="zh-CN" sz="2000" dirty="0">
                <a:latin typeface="Times New Roman" panose="02020603050405020304" pitchFamily="18" charset="0"/>
                <a:ea typeface="Times New Roman" panose="02020603050405020304" pitchFamily="18" charset="0"/>
              </a:rPr>
              <a:t>63:1-6=</a:t>
            </a:r>
            <a:r>
              <a:rPr lang="zh-CN" altLang="en-US" sz="2000" dirty="0">
                <a:latin typeface="Times New Roman" panose="02020603050405020304" pitchFamily="18" charset="0"/>
                <a:ea typeface="Times New Roman" panose="02020603050405020304" pitchFamily="18" charset="0"/>
              </a:rPr>
              <a:t>弥赛亚是征服者</a:t>
            </a:r>
          </a:p>
        </p:txBody>
      </p:sp>
      <p:sp>
        <p:nvSpPr>
          <p:cNvPr id="3" name="Rectangle 2">
            <a:extLst>
              <a:ext uri="{FF2B5EF4-FFF2-40B4-BE49-F238E27FC236}">
                <a16:creationId xmlns:a16="http://schemas.microsoft.com/office/drawing/2014/main" id="{2FB56441-4B1D-BA40-9ABA-9FA4D6CCE6C7}"/>
              </a:ext>
            </a:extLst>
          </p:cNvPr>
          <p:cNvSpPr/>
          <p:nvPr/>
        </p:nvSpPr>
        <p:spPr>
          <a:xfrm>
            <a:off x="282222" y="171450"/>
            <a:ext cx="11650134" cy="6529388"/>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36707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7E85D0-9C3F-214F-B83A-7FF2F857F1F4}"/>
              </a:ext>
            </a:extLst>
          </p:cNvPr>
          <p:cNvSpPr/>
          <p:nvPr/>
        </p:nvSpPr>
        <p:spPr>
          <a:xfrm>
            <a:off x="495300" y="250656"/>
            <a:ext cx="11201400" cy="6217087"/>
          </a:xfrm>
          <a:prstGeom prst="rect">
            <a:avLst/>
          </a:prstGeom>
        </p:spPr>
        <p:txBody>
          <a:bodyPr wrap="square">
            <a:spAutoFit/>
          </a:bodyPr>
          <a:lstStyle/>
          <a:p>
            <a:r>
              <a:rPr lang="en-US" sz="2000" b="1" dirty="0">
                <a:latin typeface="Times New Roman" panose="02020603050405020304" pitchFamily="18" charset="0"/>
                <a:ea typeface="Times New Roman" panose="02020603050405020304" pitchFamily="18" charset="0"/>
              </a:rPr>
              <a:t>Isaiah 11:1-10</a:t>
            </a:r>
          </a:p>
          <a:p>
            <a:r>
              <a:rPr lang="en-US" dirty="0">
                <a:latin typeface="Times New Roman" panose="02020603050405020304" pitchFamily="18" charset="0"/>
                <a:ea typeface="Times New Roman" panose="02020603050405020304" pitchFamily="18" charset="0"/>
              </a:rPr>
              <a:t>“A shoot will come up from the stump of Jesse; from his roots a Branch will bear fruit. </a:t>
            </a:r>
            <a:r>
              <a:rPr lang="en-US" baseline="30000" dirty="0">
                <a:latin typeface="Times New Roman" panose="02020603050405020304" pitchFamily="18" charset="0"/>
                <a:ea typeface="Times New Roman" panose="02020603050405020304" pitchFamily="18" charset="0"/>
              </a:rPr>
              <a:t>2</a:t>
            </a:r>
            <a:r>
              <a:rPr lang="en-US" dirty="0">
                <a:latin typeface="Times New Roman" panose="02020603050405020304" pitchFamily="18" charset="0"/>
                <a:ea typeface="Times New Roman" panose="02020603050405020304" pitchFamily="18" charset="0"/>
              </a:rPr>
              <a:t> The Spirit of the LORD will rest on him— the Spirit of wisdom and of understanding, the Spirit of counsel and of power, the Spirit of knowledge and of the fear of the LORD— </a:t>
            </a:r>
            <a:r>
              <a:rPr lang="en-US" baseline="30000" dirty="0">
                <a:latin typeface="Times New Roman" panose="02020603050405020304" pitchFamily="18" charset="0"/>
                <a:ea typeface="Times New Roman" panose="02020603050405020304" pitchFamily="18" charset="0"/>
              </a:rPr>
              <a:t>3</a:t>
            </a:r>
            <a:r>
              <a:rPr lang="en-US" dirty="0">
                <a:latin typeface="Times New Roman" panose="02020603050405020304" pitchFamily="18" charset="0"/>
                <a:ea typeface="Times New Roman" panose="02020603050405020304" pitchFamily="18" charset="0"/>
              </a:rPr>
              <a:t> and he will delight in the fear of the LORD. He will not judge by what he sees with his eyes or decide by what he hears with his ears; </a:t>
            </a:r>
            <a:r>
              <a:rPr lang="en-US" baseline="30000" dirty="0">
                <a:latin typeface="Times New Roman" panose="02020603050405020304" pitchFamily="18" charset="0"/>
                <a:ea typeface="Times New Roman" panose="02020603050405020304" pitchFamily="18" charset="0"/>
              </a:rPr>
              <a:t>4</a:t>
            </a:r>
            <a:r>
              <a:rPr lang="en-US" dirty="0">
                <a:latin typeface="Times New Roman" panose="02020603050405020304" pitchFamily="18" charset="0"/>
                <a:ea typeface="Times New Roman" panose="02020603050405020304" pitchFamily="18" charset="0"/>
              </a:rPr>
              <a:t> but with righteousness he will judge the needy, with justice he will give decisions for the poor of the earth. He will strike the earth with the rod of his mouth; with the breath of his lips he will slay the wicked. </a:t>
            </a:r>
            <a:r>
              <a:rPr lang="en-US" baseline="30000" dirty="0">
                <a:latin typeface="Times New Roman" panose="02020603050405020304" pitchFamily="18" charset="0"/>
                <a:ea typeface="Times New Roman" panose="02020603050405020304" pitchFamily="18" charset="0"/>
              </a:rPr>
              <a:t>5 </a:t>
            </a:r>
            <a:r>
              <a:rPr lang="en-US" dirty="0">
                <a:latin typeface="Times New Roman" panose="02020603050405020304" pitchFamily="18" charset="0"/>
                <a:ea typeface="Times New Roman" panose="02020603050405020304" pitchFamily="18" charset="0"/>
              </a:rPr>
              <a:t>Righteousness will be his belt and faithfulness the sash around his waist. </a:t>
            </a:r>
            <a:r>
              <a:rPr lang="en-US" baseline="30000" dirty="0">
                <a:latin typeface="Times New Roman" panose="02020603050405020304" pitchFamily="18" charset="0"/>
                <a:ea typeface="Times New Roman" panose="02020603050405020304" pitchFamily="18" charset="0"/>
              </a:rPr>
              <a:t>6</a:t>
            </a:r>
            <a:r>
              <a:rPr lang="en-US" dirty="0">
                <a:latin typeface="Times New Roman" panose="02020603050405020304" pitchFamily="18" charset="0"/>
                <a:ea typeface="Times New Roman" panose="02020603050405020304" pitchFamily="18" charset="0"/>
              </a:rPr>
              <a:t> The wolf will live with the lamb, the leopard will lie down with the goat, the calf and the lion and the yearling together; and a little child will lead them. </a:t>
            </a:r>
            <a:r>
              <a:rPr lang="en-US" baseline="30000" dirty="0">
                <a:latin typeface="Times New Roman" panose="02020603050405020304" pitchFamily="18" charset="0"/>
                <a:ea typeface="Times New Roman" panose="02020603050405020304" pitchFamily="18" charset="0"/>
              </a:rPr>
              <a:t>7 </a:t>
            </a:r>
            <a:r>
              <a:rPr lang="en-US" dirty="0">
                <a:latin typeface="Times New Roman" panose="02020603050405020304" pitchFamily="18" charset="0"/>
                <a:ea typeface="Times New Roman" panose="02020603050405020304" pitchFamily="18" charset="0"/>
              </a:rPr>
              <a:t>The cow will feed with the bear, their young will lie down together, and the lion will eat straw like the ox. </a:t>
            </a:r>
            <a:r>
              <a:rPr lang="en-US" baseline="30000" dirty="0">
                <a:latin typeface="Times New Roman" panose="02020603050405020304" pitchFamily="18" charset="0"/>
                <a:ea typeface="Times New Roman" panose="02020603050405020304" pitchFamily="18" charset="0"/>
              </a:rPr>
              <a:t>8</a:t>
            </a:r>
            <a:r>
              <a:rPr lang="en-US" dirty="0">
                <a:latin typeface="Times New Roman" panose="02020603050405020304" pitchFamily="18" charset="0"/>
                <a:ea typeface="Times New Roman" panose="02020603050405020304" pitchFamily="18" charset="0"/>
              </a:rPr>
              <a:t> The infant will play near the hole of the cobra, and the young child put his hand into the viper’s nest.</a:t>
            </a:r>
            <a:r>
              <a:rPr lang="en-US" baseline="30000" dirty="0">
                <a:latin typeface="Times New Roman" panose="02020603050405020304" pitchFamily="18" charset="0"/>
                <a:ea typeface="Times New Roman" panose="02020603050405020304" pitchFamily="18" charset="0"/>
              </a:rPr>
              <a:t> 9 </a:t>
            </a:r>
            <a:r>
              <a:rPr lang="en-US" dirty="0">
                <a:latin typeface="Times New Roman" panose="02020603050405020304" pitchFamily="18" charset="0"/>
                <a:ea typeface="Times New Roman" panose="02020603050405020304" pitchFamily="18" charset="0"/>
              </a:rPr>
              <a:t>They will neither harm nor destroy </a:t>
            </a:r>
            <a:r>
              <a:rPr lang="en-US" dirty="0">
                <a:highlight>
                  <a:srgbClr val="FFFF00"/>
                </a:highlight>
                <a:latin typeface="Times New Roman" panose="02020603050405020304" pitchFamily="18" charset="0"/>
                <a:ea typeface="Times New Roman" panose="02020603050405020304" pitchFamily="18" charset="0"/>
              </a:rPr>
              <a:t>on all my holy mountain</a:t>
            </a:r>
            <a:r>
              <a:rPr lang="en-US" dirty="0">
                <a:latin typeface="Times New Roman" panose="02020603050405020304" pitchFamily="18" charset="0"/>
                <a:ea typeface="Times New Roman" panose="02020603050405020304" pitchFamily="18" charset="0"/>
              </a:rPr>
              <a:t>, for the earth will be full of the knowledge of the LORD as the waters cover the sea.</a:t>
            </a:r>
            <a:r>
              <a:rPr lang="en-US" baseline="30000" dirty="0">
                <a:latin typeface="Times New Roman" panose="02020603050405020304" pitchFamily="18" charset="0"/>
                <a:ea typeface="Times New Roman" panose="02020603050405020304" pitchFamily="18" charset="0"/>
              </a:rPr>
              <a:t> 10 </a:t>
            </a:r>
            <a:r>
              <a:rPr lang="en-US" dirty="0">
                <a:latin typeface="Times New Roman" panose="02020603050405020304" pitchFamily="18" charset="0"/>
                <a:ea typeface="Times New Roman" panose="02020603050405020304" pitchFamily="18" charset="0"/>
              </a:rPr>
              <a:t>In that day the Root of Jesse will stand as a banner for the peoples; the nations will rally to him, and his place of rest will be glorious. </a:t>
            </a:r>
          </a:p>
          <a:p>
            <a:r>
              <a:rPr lang="zh-CN" altLang="en-US" dirty="0">
                <a:latin typeface="Times New Roman" panose="02020603050405020304" pitchFamily="18" charset="0"/>
                <a:ea typeface="Times New Roman" panose="02020603050405020304" pitchFamily="18" charset="0"/>
              </a:rPr>
              <a:t>赛</a:t>
            </a:r>
            <a:r>
              <a:rPr lang="en-US" altLang="zh-CN" dirty="0">
                <a:latin typeface="Times New Roman" panose="02020603050405020304" pitchFamily="18" charset="0"/>
                <a:ea typeface="Times New Roman" panose="02020603050405020304" pitchFamily="18" charset="0"/>
              </a:rPr>
              <a:t>11:1-10</a:t>
            </a:r>
          </a:p>
          <a:p>
            <a:r>
              <a:rPr lang="en-US" altLang="zh-CN" dirty="0">
                <a:latin typeface="Times New Roman" panose="02020603050405020304" pitchFamily="18" charset="0"/>
                <a:ea typeface="Times New Roman" panose="02020603050405020304" pitchFamily="18" charset="0"/>
              </a:rPr>
              <a:t>“1</a:t>
            </a:r>
            <a:r>
              <a:rPr lang="zh-CN" altLang="en-US" dirty="0">
                <a:latin typeface="Times New Roman" panose="02020603050405020304" pitchFamily="18" charset="0"/>
                <a:ea typeface="Times New Roman" panose="02020603050405020304" pitchFamily="18" charset="0"/>
              </a:rPr>
              <a:t>从耶西的本必发一条，从他根生的枝子必结果实。</a:t>
            </a:r>
            <a:r>
              <a:rPr lang="en-US" altLang="zh-CN" dirty="0">
                <a:latin typeface="Times New Roman" panose="02020603050405020304" pitchFamily="18" charset="0"/>
                <a:ea typeface="Times New Roman" panose="02020603050405020304" pitchFamily="18" charset="0"/>
              </a:rPr>
              <a:t>2</a:t>
            </a:r>
            <a:r>
              <a:rPr lang="zh-CN" altLang="en-US" dirty="0">
                <a:latin typeface="Times New Roman" panose="02020603050405020304" pitchFamily="18" charset="0"/>
                <a:ea typeface="Times New Roman" panose="02020603050405020304" pitchFamily="18" charset="0"/>
              </a:rPr>
              <a:t>耶和华的灵必住在他身上，就是使他有智慧和聪明的灵，谋略和能力的灵，知识和敬畏耶和华的灵。</a:t>
            </a:r>
            <a:r>
              <a:rPr lang="en-US" altLang="zh-CN" dirty="0">
                <a:latin typeface="Times New Roman" panose="02020603050405020304" pitchFamily="18" charset="0"/>
                <a:ea typeface="Times New Roman" panose="02020603050405020304" pitchFamily="18" charset="0"/>
              </a:rPr>
              <a:t>3</a:t>
            </a:r>
            <a:r>
              <a:rPr lang="zh-CN" altLang="en-US" dirty="0">
                <a:latin typeface="Times New Roman" panose="02020603050405020304" pitchFamily="18" charset="0"/>
                <a:ea typeface="Times New Roman" panose="02020603050405020304" pitchFamily="18" charset="0"/>
              </a:rPr>
              <a:t>他必以敬畏耶和华为乐。行审判不凭眼见，断是非也不凭耳闻。</a:t>
            </a:r>
            <a:r>
              <a:rPr lang="en-US" altLang="zh-CN" dirty="0">
                <a:latin typeface="Times New Roman" panose="02020603050405020304" pitchFamily="18" charset="0"/>
                <a:ea typeface="Times New Roman" panose="02020603050405020304" pitchFamily="18" charset="0"/>
              </a:rPr>
              <a:t>4</a:t>
            </a:r>
            <a:r>
              <a:rPr lang="zh-CN" altLang="en-US" dirty="0">
                <a:latin typeface="Times New Roman" panose="02020603050405020304" pitchFamily="18" charset="0"/>
                <a:ea typeface="Times New Roman" panose="02020603050405020304" pitchFamily="18" charset="0"/>
              </a:rPr>
              <a:t>却要以公义审判贫穷人，以正直判断世上的谦卑人。以口中的杖击打世界。以嘴里的气杀戮恶人。</a:t>
            </a:r>
            <a:r>
              <a:rPr lang="en-US" altLang="zh-CN" dirty="0">
                <a:latin typeface="Times New Roman" panose="02020603050405020304" pitchFamily="18" charset="0"/>
                <a:ea typeface="Times New Roman" panose="02020603050405020304" pitchFamily="18" charset="0"/>
              </a:rPr>
              <a:t>5</a:t>
            </a:r>
            <a:r>
              <a:rPr lang="zh-CN" altLang="en-US" dirty="0">
                <a:latin typeface="Times New Roman" panose="02020603050405020304" pitchFamily="18" charset="0"/>
                <a:ea typeface="Times New Roman" panose="02020603050405020304" pitchFamily="18" charset="0"/>
              </a:rPr>
              <a:t>公义必当他的腰带，信实必当他胁下的带子。</a:t>
            </a:r>
            <a:r>
              <a:rPr lang="en-US" altLang="zh-CN" dirty="0">
                <a:latin typeface="Times New Roman" panose="02020603050405020304" pitchFamily="18" charset="0"/>
                <a:ea typeface="Times New Roman" panose="02020603050405020304" pitchFamily="18" charset="0"/>
              </a:rPr>
              <a:t>6</a:t>
            </a:r>
            <a:r>
              <a:rPr lang="zh-CN" altLang="en-US" dirty="0">
                <a:latin typeface="Times New Roman" panose="02020603050405020304" pitchFamily="18" charset="0"/>
                <a:ea typeface="Times New Roman" panose="02020603050405020304" pitchFamily="18" charset="0"/>
              </a:rPr>
              <a:t>豺狼必与绵羊羔同居，豹子与山羊羔同卧。少壮狮子，与牛犊，并肥畜同群。小孩子要牵引他们。</a:t>
            </a:r>
            <a:r>
              <a:rPr lang="en-US" altLang="zh-CN" dirty="0">
                <a:latin typeface="Times New Roman" panose="02020603050405020304" pitchFamily="18" charset="0"/>
                <a:ea typeface="Times New Roman" panose="02020603050405020304" pitchFamily="18" charset="0"/>
              </a:rPr>
              <a:t>7</a:t>
            </a:r>
            <a:r>
              <a:rPr lang="zh-CN" altLang="en-US" dirty="0">
                <a:latin typeface="Times New Roman" panose="02020603050405020304" pitchFamily="18" charset="0"/>
                <a:ea typeface="Times New Roman" panose="02020603050405020304" pitchFamily="18" charset="0"/>
              </a:rPr>
              <a:t>牛必与熊同食。牛犊必与小熊同卧。狮子必吃草与牛一样。</a:t>
            </a:r>
            <a:r>
              <a:rPr lang="en-US" altLang="zh-CN" dirty="0">
                <a:latin typeface="Times New Roman" panose="02020603050405020304" pitchFamily="18" charset="0"/>
                <a:ea typeface="Times New Roman" panose="02020603050405020304" pitchFamily="18" charset="0"/>
              </a:rPr>
              <a:t>8</a:t>
            </a:r>
            <a:r>
              <a:rPr lang="zh-CN" altLang="en-US" dirty="0">
                <a:latin typeface="Times New Roman" panose="02020603050405020304" pitchFamily="18" charset="0"/>
                <a:ea typeface="Times New Roman" panose="02020603050405020304" pitchFamily="18" charset="0"/>
              </a:rPr>
              <a:t>吃奶的孩子必玩耍在虺蛇的洞口，断奶的婴儿必按手在毒蛇的穴上。</a:t>
            </a:r>
            <a:r>
              <a:rPr lang="en-US" altLang="zh-CN" dirty="0">
                <a:latin typeface="Times New Roman" panose="02020603050405020304" pitchFamily="18" charset="0"/>
                <a:ea typeface="Times New Roman" panose="02020603050405020304" pitchFamily="18" charset="0"/>
              </a:rPr>
              <a:t>9</a:t>
            </a:r>
            <a:r>
              <a:rPr lang="zh-CN" altLang="en-US" dirty="0">
                <a:highlight>
                  <a:srgbClr val="FFFF00"/>
                </a:highlight>
                <a:latin typeface="Times New Roman" panose="02020603050405020304" pitchFamily="18" charset="0"/>
                <a:ea typeface="Times New Roman" panose="02020603050405020304" pitchFamily="18" charset="0"/>
              </a:rPr>
              <a:t>在我圣山的遍处</a:t>
            </a:r>
            <a:r>
              <a:rPr lang="zh-CN" altLang="en-US" dirty="0">
                <a:latin typeface="Times New Roman" panose="02020603050405020304" pitchFamily="18" charset="0"/>
                <a:ea typeface="Times New Roman" panose="02020603050405020304" pitchFamily="18" charset="0"/>
              </a:rPr>
              <a:t>，这一切都不伤人，不害物。因为认识耶和华的知识要充满遍地，好像水充满洋海一般。</a:t>
            </a:r>
            <a:r>
              <a:rPr lang="en-US" altLang="zh-CN" dirty="0">
                <a:latin typeface="Times New Roman" panose="02020603050405020304" pitchFamily="18" charset="0"/>
                <a:ea typeface="Times New Roman" panose="02020603050405020304" pitchFamily="18" charset="0"/>
              </a:rPr>
              <a:t>10</a:t>
            </a:r>
            <a:r>
              <a:rPr lang="zh-CN" altLang="en-US" dirty="0">
                <a:latin typeface="Times New Roman" panose="02020603050405020304" pitchFamily="18" charset="0"/>
                <a:ea typeface="Times New Roman" panose="02020603050405020304" pitchFamily="18" charset="0"/>
              </a:rPr>
              <a:t>到那日，耶西的根立作万民的大旗。外邦人必寻求他。他安息之所大有荣耀。”</a:t>
            </a:r>
          </a:p>
        </p:txBody>
      </p:sp>
      <p:sp>
        <p:nvSpPr>
          <p:cNvPr id="3" name="Rectangle 2">
            <a:extLst>
              <a:ext uri="{FF2B5EF4-FFF2-40B4-BE49-F238E27FC236}">
                <a16:creationId xmlns:a16="http://schemas.microsoft.com/office/drawing/2014/main" id="{2FB56441-4B1D-BA40-9ABA-9FA4D6CCE6C7}"/>
              </a:ext>
            </a:extLst>
          </p:cNvPr>
          <p:cNvSpPr/>
          <p:nvPr/>
        </p:nvSpPr>
        <p:spPr>
          <a:xfrm>
            <a:off x="282222" y="171450"/>
            <a:ext cx="11650134" cy="6529388"/>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47E499D-9469-5C42-997B-D209D925E64F}"/>
              </a:ext>
            </a:extLst>
          </p:cNvPr>
          <p:cNvSpPr/>
          <p:nvPr/>
        </p:nvSpPr>
        <p:spPr>
          <a:xfrm>
            <a:off x="589236" y="711804"/>
            <a:ext cx="11013528" cy="2246769"/>
          </a:xfrm>
          <a:prstGeom prst="rect">
            <a:avLst/>
          </a:prstGeom>
          <a:solidFill>
            <a:schemeClr val="tx1"/>
          </a:solidFill>
        </p:spPr>
        <p:txBody>
          <a:bodyPr wrap="square">
            <a:spAutoFit/>
          </a:bodyPr>
          <a:lstStyle/>
          <a:p>
            <a:pPr marL="342900" indent="-342900">
              <a:buFont typeface="Arial" panose="020B0604020202020204" pitchFamily="34" charset="0"/>
              <a:buChar char="•"/>
            </a:pP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“Great is the LORD, and most worthy of praise, in the city of our God, </a:t>
            </a:r>
            <a:r>
              <a:rPr lang="en-US" sz="20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his holy mountain.</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(Psalm 48:1)</a:t>
            </a:r>
          </a:p>
          <a:p>
            <a:pPr marL="342900" indent="-342900">
              <a:buFont typeface="Arial" panose="020B0604020202020204" pitchFamily="34" charset="0"/>
              <a:buChar char="•"/>
            </a:pP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“This is what the LORD says: “I will return to Zion and dwell in Jerusalem. Then Jerusalem will be called the City of Truth, and the mountain of the LORD Almighty will be called </a:t>
            </a:r>
            <a:r>
              <a:rPr lang="en-US" sz="20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the Holy Mountain</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(Zechariah 8:3)</a:t>
            </a:r>
          </a:p>
          <a:p>
            <a:pPr marL="342900" indent="-342900">
              <a:buFont typeface="Arial" panose="020B0604020202020204" pitchFamily="34" charset="0"/>
              <a:buChar char="•"/>
            </a:pP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“And he carried me away in the Spirit to </a:t>
            </a:r>
            <a:r>
              <a:rPr lang="en-US" sz="20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 mountain great and high</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and showed me the </a:t>
            </a:r>
            <a:r>
              <a:rPr lang="en-US" sz="20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Holy City, Jerusalem</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coming down out of heaven from God.” (Revelation 21:10)</a:t>
            </a:r>
          </a:p>
        </p:txBody>
      </p:sp>
      <p:sp>
        <p:nvSpPr>
          <p:cNvPr id="5" name="Rectangle 4">
            <a:extLst>
              <a:ext uri="{FF2B5EF4-FFF2-40B4-BE49-F238E27FC236}">
                <a16:creationId xmlns:a16="http://schemas.microsoft.com/office/drawing/2014/main" id="{263E225D-382A-4CED-AD7E-3C524B86972E}"/>
              </a:ext>
            </a:extLst>
          </p:cNvPr>
          <p:cNvSpPr/>
          <p:nvPr/>
        </p:nvSpPr>
        <p:spPr>
          <a:xfrm>
            <a:off x="600525" y="3622120"/>
            <a:ext cx="11013528" cy="1631216"/>
          </a:xfrm>
          <a:prstGeom prst="rect">
            <a:avLst/>
          </a:prstGeom>
          <a:solidFill>
            <a:schemeClr val="tx1"/>
          </a:solidFill>
        </p:spPr>
        <p:txBody>
          <a:bodyPr wrap="square">
            <a:spAutoFit/>
          </a:bodyPr>
          <a:lstStyle/>
          <a:p>
            <a:pPr marL="342900" indent="-342900">
              <a:buFont typeface="Arial" panose="020B0604020202020204" pitchFamily="34" charset="0"/>
              <a:buChar char="•"/>
            </a:pPr>
            <a:r>
              <a:rPr lang="zh-CN" alt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“耶和华本为大，在我们神的城中，</a:t>
            </a:r>
            <a:r>
              <a:rPr lang="zh-CN" altLang="en-US" sz="20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在他的圣山上</a:t>
            </a:r>
            <a:r>
              <a:rPr lang="zh-CN" alt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，该受大赞美。”（诗</a:t>
            </a:r>
            <a:r>
              <a:rPr lang="en-US" altLang="zh-C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48:1</a:t>
            </a:r>
            <a:r>
              <a:rPr lang="zh-CN" alt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zh-CN" alt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耶和华如此说，我现在回到锡安，要住在耶路撒冷中。耶路撒冷必称为诚实的城，万军之耶和华的山必称为</a:t>
            </a:r>
            <a:r>
              <a:rPr lang="zh-CN" altLang="en-US" sz="20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圣山</a:t>
            </a:r>
            <a:r>
              <a:rPr lang="zh-CN" alt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zh-CN" alt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（亚</a:t>
            </a:r>
            <a:r>
              <a:rPr lang="en-US" altLang="zh-C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8:3</a:t>
            </a:r>
            <a:r>
              <a:rPr lang="zh-CN" alt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zh-CN" alt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我被圣灵感动，天使就带我到一座</a:t>
            </a:r>
            <a:r>
              <a:rPr lang="zh-CN" altLang="en-US" sz="20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高大的山</a:t>
            </a:r>
            <a:r>
              <a:rPr lang="zh-CN" alt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，将那由神那里从天而降的</a:t>
            </a:r>
            <a:r>
              <a:rPr lang="zh-CN" altLang="en-US" sz="20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圣城耶路撒冷</a:t>
            </a:r>
            <a:r>
              <a:rPr lang="zh-CN" alt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指示我</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zh-CN" alt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启</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21:10)</a:t>
            </a:r>
          </a:p>
        </p:txBody>
      </p:sp>
    </p:spTree>
    <p:extLst>
      <p:ext uri="{BB962C8B-B14F-4D97-AF65-F5344CB8AC3E}">
        <p14:creationId xmlns:p14="http://schemas.microsoft.com/office/powerpoint/2010/main" val="4546341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7E85D0-9C3F-214F-B83A-7FF2F857F1F4}"/>
              </a:ext>
            </a:extLst>
          </p:cNvPr>
          <p:cNvSpPr/>
          <p:nvPr/>
        </p:nvSpPr>
        <p:spPr>
          <a:xfrm>
            <a:off x="495300" y="250656"/>
            <a:ext cx="11201400" cy="6217087"/>
          </a:xfrm>
          <a:prstGeom prst="rect">
            <a:avLst/>
          </a:prstGeom>
        </p:spPr>
        <p:txBody>
          <a:bodyPr wrap="square">
            <a:spAutoFit/>
          </a:bodyPr>
          <a:lstStyle/>
          <a:p>
            <a:r>
              <a:rPr lang="en-US" sz="2000" b="1" dirty="0">
                <a:latin typeface="Times New Roman" panose="02020603050405020304" pitchFamily="18" charset="0"/>
                <a:ea typeface="Times New Roman" panose="02020603050405020304" pitchFamily="18" charset="0"/>
              </a:rPr>
              <a:t>Isaiah 11:1-10</a:t>
            </a:r>
          </a:p>
          <a:p>
            <a:r>
              <a:rPr lang="en-US" dirty="0">
                <a:latin typeface="Times New Roman" panose="02020603050405020304" pitchFamily="18" charset="0"/>
                <a:ea typeface="Times New Roman" panose="02020603050405020304" pitchFamily="18" charset="0"/>
              </a:rPr>
              <a:t>“A shoot will come up from the stump of Jesse; from his roots a Branch will bear fruit. </a:t>
            </a:r>
            <a:r>
              <a:rPr lang="en-US" baseline="30000" dirty="0">
                <a:latin typeface="Times New Roman" panose="02020603050405020304" pitchFamily="18" charset="0"/>
                <a:ea typeface="Times New Roman" panose="02020603050405020304" pitchFamily="18" charset="0"/>
              </a:rPr>
              <a:t>2</a:t>
            </a:r>
            <a:r>
              <a:rPr lang="en-US" dirty="0">
                <a:latin typeface="Times New Roman" panose="02020603050405020304" pitchFamily="18" charset="0"/>
                <a:ea typeface="Times New Roman" panose="02020603050405020304" pitchFamily="18" charset="0"/>
              </a:rPr>
              <a:t> The Spirit of the LORD will rest on him— the Spirit of wisdom and of understanding, the Spirit of counsel and of power, the Spirit of knowledge and of the fear of the LORD— </a:t>
            </a:r>
            <a:r>
              <a:rPr lang="en-US" baseline="30000" dirty="0">
                <a:latin typeface="Times New Roman" panose="02020603050405020304" pitchFamily="18" charset="0"/>
                <a:ea typeface="Times New Roman" panose="02020603050405020304" pitchFamily="18" charset="0"/>
              </a:rPr>
              <a:t>3</a:t>
            </a:r>
            <a:r>
              <a:rPr lang="en-US" dirty="0">
                <a:latin typeface="Times New Roman" panose="02020603050405020304" pitchFamily="18" charset="0"/>
                <a:ea typeface="Times New Roman" panose="02020603050405020304" pitchFamily="18" charset="0"/>
              </a:rPr>
              <a:t> and he will delight in the fear of the LORD. He will not judge by what he sees with his eyes or decide by what he hears with his ears; </a:t>
            </a:r>
            <a:r>
              <a:rPr lang="en-US" baseline="30000" dirty="0">
                <a:latin typeface="Times New Roman" panose="02020603050405020304" pitchFamily="18" charset="0"/>
                <a:ea typeface="Times New Roman" panose="02020603050405020304" pitchFamily="18" charset="0"/>
              </a:rPr>
              <a:t>4</a:t>
            </a:r>
            <a:r>
              <a:rPr lang="en-US" dirty="0">
                <a:latin typeface="Times New Roman" panose="02020603050405020304" pitchFamily="18" charset="0"/>
                <a:ea typeface="Times New Roman" panose="02020603050405020304" pitchFamily="18" charset="0"/>
              </a:rPr>
              <a:t> but with righteousness he will judge the needy, with justice he will give decisions for the poor of the earth. He will strike the earth with the rod of his mouth; with the breath of his lips he will slay the wicked. </a:t>
            </a:r>
            <a:r>
              <a:rPr lang="en-US" baseline="30000" dirty="0">
                <a:latin typeface="Times New Roman" panose="02020603050405020304" pitchFamily="18" charset="0"/>
                <a:ea typeface="Times New Roman" panose="02020603050405020304" pitchFamily="18" charset="0"/>
              </a:rPr>
              <a:t>5 </a:t>
            </a:r>
            <a:r>
              <a:rPr lang="en-US" dirty="0">
                <a:latin typeface="Times New Roman" panose="02020603050405020304" pitchFamily="18" charset="0"/>
                <a:ea typeface="Times New Roman" panose="02020603050405020304" pitchFamily="18" charset="0"/>
              </a:rPr>
              <a:t>Righteousness will be his belt and faithfulness the sash around his waist. </a:t>
            </a:r>
            <a:r>
              <a:rPr lang="en-US" baseline="30000" dirty="0">
                <a:highlight>
                  <a:srgbClr val="FFFF00"/>
                </a:highlight>
                <a:latin typeface="Times New Roman" panose="02020603050405020304" pitchFamily="18" charset="0"/>
                <a:ea typeface="Times New Roman" panose="02020603050405020304" pitchFamily="18" charset="0"/>
              </a:rPr>
              <a:t>6</a:t>
            </a:r>
            <a:r>
              <a:rPr lang="en-US" dirty="0">
                <a:highlight>
                  <a:srgbClr val="FFFF00"/>
                </a:highlight>
                <a:latin typeface="Times New Roman" panose="02020603050405020304" pitchFamily="18" charset="0"/>
                <a:ea typeface="Times New Roman" panose="02020603050405020304" pitchFamily="18" charset="0"/>
              </a:rPr>
              <a:t> The wolf will live with the lamb, the leopard will lie down with the goat, the calf and the lion and the yearling together; and a little child will lead them. </a:t>
            </a:r>
            <a:r>
              <a:rPr lang="en-US" baseline="30000" dirty="0">
                <a:highlight>
                  <a:srgbClr val="FFFF00"/>
                </a:highlight>
                <a:latin typeface="Times New Roman" panose="02020603050405020304" pitchFamily="18" charset="0"/>
                <a:ea typeface="Times New Roman" panose="02020603050405020304" pitchFamily="18" charset="0"/>
              </a:rPr>
              <a:t>7 </a:t>
            </a:r>
            <a:r>
              <a:rPr lang="en-US" dirty="0">
                <a:highlight>
                  <a:srgbClr val="FFFF00"/>
                </a:highlight>
                <a:latin typeface="Times New Roman" panose="02020603050405020304" pitchFamily="18" charset="0"/>
                <a:ea typeface="Times New Roman" panose="02020603050405020304" pitchFamily="18" charset="0"/>
              </a:rPr>
              <a:t>The cow will feed with the bear, their young will lie down together, and the lion will eat straw like the ox. </a:t>
            </a:r>
            <a:r>
              <a:rPr lang="en-US" baseline="30000" dirty="0">
                <a:highlight>
                  <a:srgbClr val="FFFF00"/>
                </a:highlight>
                <a:latin typeface="Times New Roman" panose="02020603050405020304" pitchFamily="18" charset="0"/>
                <a:ea typeface="Times New Roman" panose="02020603050405020304" pitchFamily="18" charset="0"/>
              </a:rPr>
              <a:t>8</a:t>
            </a:r>
            <a:r>
              <a:rPr lang="en-US" dirty="0">
                <a:highlight>
                  <a:srgbClr val="FFFF00"/>
                </a:highlight>
                <a:latin typeface="Times New Roman" panose="02020603050405020304" pitchFamily="18" charset="0"/>
                <a:ea typeface="Times New Roman" panose="02020603050405020304" pitchFamily="18" charset="0"/>
              </a:rPr>
              <a:t> The infant will play near the hole of the cobra, and the young child put his hand into the viper’s nest.</a:t>
            </a:r>
            <a:r>
              <a:rPr lang="en-US" baseline="30000" dirty="0">
                <a:highlight>
                  <a:srgbClr val="FFFF00"/>
                </a:highlight>
                <a:latin typeface="Times New Roman" panose="02020603050405020304" pitchFamily="18" charset="0"/>
                <a:ea typeface="Times New Roman" panose="02020603050405020304" pitchFamily="18" charset="0"/>
              </a:rPr>
              <a:t> </a:t>
            </a:r>
            <a:r>
              <a:rPr lang="en-US" baseline="30000" dirty="0">
                <a:latin typeface="Times New Roman" panose="02020603050405020304" pitchFamily="18" charset="0"/>
                <a:ea typeface="Times New Roman" panose="02020603050405020304" pitchFamily="18" charset="0"/>
              </a:rPr>
              <a:t>9 </a:t>
            </a:r>
            <a:r>
              <a:rPr lang="en-US" dirty="0">
                <a:latin typeface="Times New Roman" panose="02020603050405020304" pitchFamily="18" charset="0"/>
                <a:ea typeface="Times New Roman" panose="02020603050405020304" pitchFamily="18" charset="0"/>
              </a:rPr>
              <a:t>They will neither harm nor destroy on all my holy mountain, for the earth will be full of the knowledge of the LORD as the waters cover the sea.</a:t>
            </a:r>
            <a:r>
              <a:rPr lang="en-US" baseline="30000" dirty="0">
                <a:latin typeface="Times New Roman" panose="02020603050405020304" pitchFamily="18" charset="0"/>
                <a:ea typeface="Times New Roman" panose="02020603050405020304" pitchFamily="18" charset="0"/>
              </a:rPr>
              <a:t> 10 </a:t>
            </a:r>
            <a:r>
              <a:rPr lang="en-US" dirty="0">
                <a:latin typeface="Times New Roman" panose="02020603050405020304" pitchFamily="18" charset="0"/>
                <a:ea typeface="Times New Roman" panose="02020603050405020304" pitchFamily="18" charset="0"/>
              </a:rPr>
              <a:t>In that day the Root of Jesse will stand as a banner for the peoples; the nations will rally to him, and his place of rest will be glorious. </a:t>
            </a:r>
          </a:p>
          <a:p>
            <a:r>
              <a:rPr lang="zh-CN" altLang="en-US" dirty="0">
                <a:latin typeface="Times New Roman" panose="02020603050405020304" pitchFamily="18" charset="0"/>
                <a:ea typeface="Times New Roman" panose="02020603050405020304" pitchFamily="18" charset="0"/>
              </a:rPr>
              <a:t>赛</a:t>
            </a:r>
            <a:r>
              <a:rPr lang="en-US" altLang="zh-CN" dirty="0">
                <a:latin typeface="Times New Roman" panose="02020603050405020304" pitchFamily="18" charset="0"/>
                <a:ea typeface="Times New Roman" panose="02020603050405020304" pitchFamily="18" charset="0"/>
              </a:rPr>
              <a:t>11:1-10</a:t>
            </a:r>
          </a:p>
          <a:p>
            <a:r>
              <a:rPr lang="en-US" altLang="zh-CN" dirty="0">
                <a:latin typeface="Times New Roman" panose="02020603050405020304" pitchFamily="18" charset="0"/>
                <a:ea typeface="Times New Roman" panose="02020603050405020304" pitchFamily="18" charset="0"/>
              </a:rPr>
              <a:t>“1</a:t>
            </a:r>
            <a:r>
              <a:rPr lang="zh-CN" altLang="en-US" dirty="0">
                <a:latin typeface="Times New Roman" panose="02020603050405020304" pitchFamily="18" charset="0"/>
                <a:ea typeface="Times New Roman" panose="02020603050405020304" pitchFamily="18" charset="0"/>
              </a:rPr>
              <a:t>从耶西的本必发一条，从他根生的枝子必结果实。</a:t>
            </a:r>
            <a:r>
              <a:rPr lang="en-US" altLang="zh-CN" dirty="0">
                <a:latin typeface="Times New Roman" panose="02020603050405020304" pitchFamily="18" charset="0"/>
                <a:ea typeface="Times New Roman" panose="02020603050405020304" pitchFamily="18" charset="0"/>
              </a:rPr>
              <a:t>2</a:t>
            </a:r>
            <a:r>
              <a:rPr lang="zh-CN" altLang="en-US" dirty="0">
                <a:latin typeface="Times New Roman" panose="02020603050405020304" pitchFamily="18" charset="0"/>
                <a:ea typeface="Times New Roman" panose="02020603050405020304" pitchFamily="18" charset="0"/>
              </a:rPr>
              <a:t>耶和华的灵必住在他身上，就是使他有智慧和聪明的灵，谋略和能力的灵，知识和敬畏耶和华的灵。</a:t>
            </a:r>
            <a:r>
              <a:rPr lang="en-US" altLang="zh-CN" dirty="0">
                <a:latin typeface="Times New Roman" panose="02020603050405020304" pitchFamily="18" charset="0"/>
                <a:ea typeface="Times New Roman" panose="02020603050405020304" pitchFamily="18" charset="0"/>
              </a:rPr>
              <a:t>3</a:t>
            </a:r>
            <a:r>
              <a:rPr lang="zh-CN" altLang="en-US" dirty="0">
                <a:latin typeface="Times New Roman" panose="02020603050405020304" pitchFamily="18" charset="0"/>
                <a:ea typeface="Times New Roman" panose="02020603050405020304" pitchFamily="18" charset="0"/>
              </a:rPr>
              <a:t>他必以敬畏耶和华为乐。行审判不凭眼见，断是非也不凭耳闻。</a:t>
            </a:r>
            <a:r>
              <a:rPr lang="en-US" altLang="zh-CN" dirty="0">
                <a:latin typeface="Times New Roman" panose="02020603050405020304" pitchFamily="18" charset="0"/>
                <a:ea typeface="Times New Roman" panose="02020603050405020304" pitchFamily="18" charset="0"/>
              </a:rPr>
              <a:t>4</a:t>
            </a:r>
            <a:r>
              <a:rPr lang="zh-CN" altLang="en-US" dirty="0">
                <a:latin typeface="Times New Roman" panose="02020603050405020304" pitchFamily="18" charset="0"/>
                <a:ea typeface="Times New Roman" panose="02020603050405020304" pitchFamily="18" charset="0"/>
              </a:rPr>
              <a:t>却要以公义审判贫穷人，以正直判断世上的谦卑人。以口中的杖击打世界。以嘴里的气杀戮恶人。</a:t>
            </a:r>
            <a:r>
              <a:rPr lang="en-US" altLang="zh-CN" dirty="0">
                <a:latin typeface="Times New Roman" panose="02020603050405020304" pitchFamily="18" charset="0"/>
                <a:ea typeface="Times New Roman" panose="02020603050405020304" pitchFamily="18" charset="0"/>
              </a:rPr>
              <a:t>5</a:t>
            </a:r>
            <a:r>
              <a:rPr lang="zh-CN" altLang="en-US" dirty="0">
                <a:latin typeface="Times New Roman" panose="02020603050405020304" pitchFamily="18" charset="0"/>
                <a:ea typeface="Times New Roman" panose="02020603050405020304" pitchFamily="18" charset="0"/>
              </a:rPr>
              <a:t>公义必当他的腰带，信实必当他胁下的带子。</a:t>
            </a:r>
            <a:r>
              <a:rPr lang="en-US" altLang="zh-CN" dirty="0">
                <a:highlight>
                  <a:srgbClr val="FFFF00"/>
                </a:highlight>
                <a:latin typeface="Times New Roman" panose="02020603050405020304" pitchFamily="18" charset="0"/>
                <a:ea typeface="Times New Roman" panose="02020603050405020304" pitchFamily="18" charset="0"/>
              </a:rPr>
              <a:t>6</a:t>
            </a:r>
            <a:r>
              <a:rPr lang="zh-CN" altLang="en-US" dirty="0">
                <a:highlight>
                  <a:srgbClr val="FFFF00"/>
                </a:highlight>
                <a:latin typeface="Times New Roman" panose="02020603050405020304" pitchFamily="18" charset="0"/>
                <a:ea typeface="Times New Roman" panose="02020603050405020304" pitchFamily="18" charset="0"/>
              </a:rPr>
              <a:t>豺狼必与绵羊羔同居，豹子与山羊羔同卧。少壮狮子，与牛犊，并肥畜同群。小孩子要牵引他们。</a:t>
            </a:r>
            <a:r>
              <a:rPr lang="en-US" altLang="zh-CN" dirty="0">
                <a:highlight>
                  <a:srgbClr val="FFFF00"/>
                </a:highlight>
                <a:latin typeface="Times New Roman" panose="02020603050405020304" pitchFamily="18" charset="0"/>
                <a:ea typeface="Times New Roman" panose="02020603050405020304" pitchFamily="18" charset="0"/>
              </a:rPr>
              <a:t>7</a:t>
            </a:r>
            <a:r>
              <a:rPr lang="zh-CN" altLang="en-US" dirty="0">
                <a:highlight>
                  <a:srgbClr val="FFFF00"/>
                </a:highlight>
                <a:latin typeface="Times New Roman" panose="02020603050405020304" pitchFamily="18" charset="0"/>
                <a:ea typeface="Times New Roman" panose="02020603050405020304" pitchFamily="18" charset="0"/>
              </a:rPr>
              <a:t>牛必与熊同食。牛犊必与小熊同卧。狮子必吃草与牛一样。</a:t>
            </a:r>
            <a:r>
              <a:rPr lang="en-US" altLang="zh-CN" dirty="0">
                <a:highlight>
                  <a:srgbClr val="FFFF00"/>
                </a:highlight>
                <a:latin typeface="Times New Roman" panose="02020603050405020304" pitchFamily="18" charset="0"/>
                <a:ea typeface="Times New Roman" panose="02020603050405020304" pitchFamily="18" charset="0"/>
              </a:rPr>
              <a:t>8</a:t>
            </a:r>
            <a:r>
              <a:rPr lang="zh-CN" altLang="en-US" dirty="0">
                <a:highlight>
                  <a:srgbClr val="FFFF00"/>
                </a:highlight>
                <a:latin typeface="Times New Roman" panose="02020603050405020304" pitchFamily="18" charset="0"/>
                <a:ea typeface="Times New Roman" panose="02020603050405020304" pitchFamily="18" charset="0"/>
              </a:rPr>
              <a:t>吃奶的孩子必玩耍在虺蛇的洞口，断奶的婴儿必按手在毒蛇的穴上。</a:t>
            </a:r>
            <a:r>
              <a:rPr lang="en-US" altLang="zh-CN" dirty="0">
                <a:latin typeface="Times New Roman" panose="02020603050405020304" pitchFamily="18" charset="0"/>
                <a:ea typeface="Times New Roman" panose="02020603050405020304" pitchFamily="18" charset="0"/>
              </a:rPr>
              <a:t>9</a:t>
            </a:r>
            <a:r>
              <a:rPr lang="zh-CN" altLang="en-US" dirty="0">
                <a:latin typeface="Times New Roman" panose="02020603050405020304" pitchFamily="18" charset="0"/>
                <a:ea typeface="Times New Roman" panose="02020603050405020304" pitchFamily="18" charset="0"/>
              </a:rPr>
              <a:t>在我圣山的遍处，这一切都不伤人，不害物。因为认识耶和华的知识要充满遍地，好像水充满洋海一般。</a:t>
            </a:r>
            <a:r>
              <a:rPr lang="en-US" altLang="zh-CN" dirty="0">
                <a:latin typeface="Times New Roman" panose="02020603050405020304" pitchFamily="18" charset="0"/>
                <a:ea typeface="Times New Roman" panose="02020603050405020304" pitchFamily="18" charset="0"/>
              </a:rPr>
              <a:t>10</a:t>
            </a:r>
            <a:r>
              <a:rPr lang="zh-CN" altLang="en-US" dirty="0">
                <a:latin typeface="Times New Roman" panose="02020603050405020304" pitchFamily="18" charset="0"/>
                <a:ea typeface="Times New Roman" panose="02020603050405020304" pitchFamily="18" charset="0"/>
              </a:rPr>
              <a:t>到那日，耶西的根立作万民的大旗。外邦人必寻求他。他安息之所大有荣耀。”</a:t>
            </a:r>
          </a:p>
        </p:txBody>
      </p:sp>
      <p:sp>
        <p:nvSpPr>
          <p:cNvPr id="3" name="Rectangle 2">
            <a:extLst>
              <a:ext uri="{FF2B5EF4-FFF2-40B4-BE49-F238E27FC236}">
                <a16:creationId xmlns:a16="http://schemas.microsoft.com/office/drawing/2014/main" id="{2FB56441-4B1D-BA40-9ABA-9FA4D6CCE6C7}"/>
              </a:ext>
            </a:extLst>
          </p:cNvPr>
          <p:cNvSpPr/>
          <p:nvPr/>
        </p:nvSpPr>
        <p:spPr>
          <a:xfrm>
            <a:off x="282222" y="171450"/>
            <a:ext cx="11650134" cy="6529388"/>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1432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275EA21-D1D3-434D-BF38-D993B78FB824}"/>
              </a:ext>
            </a:extLst>
          </p:cNvPr>
          <p:cNvSpPr/>
          <p:nvPr/>
        </p:nvSpPr>
        <p:spPr>
          <a:xfrm>
            <a:off x="282222" y="314069"/>
            <a:ext cx="11650134" cy="6229862"/>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53907" y="4802200"/>
            <a:ext cx="184731" cy="461665"/>
          </a:xfrm>
          <a:prstGeom prst="rect">
            <a:avLst/>
          </a:prstGeom>
        </p:spPr>
        <p:txBody>
          <a:bodyPr wrap="none">
            <a:spAutoFit/>
          </a:bodyPr>
          <a:lstStyle/>
          <a:p>
            <a:endParaRPr lang="en-US" sz="2400" dirty="0">
              <a:latin typeface="Arial" panose="020B0604020202020204" pitchFamily="34" charset="0"/>
              <a:cs typeface="Arial" panose="020B0604020202020204" pitchFamily="34" charset="0"/>
            </a:endParaRPr>
          </a:p>
        </p:txBody>
      </p:sp>
      <p:pic>
        <p:nvPicPr>
          <p:cNvPr id="2" name="Screen Recording 2020-10-13 at 4.43.50 PM.mov" descr="Screen Recording 2020-10-13 at 4.43.50 PM.mov">
            <a:hlinkClick r:id="" action="ppaction://media"/>
            <a:extLst>
              <a:ext uri="{FF2B5EF4-FFF2-40B4-BE49-F238E27FC236}">
                <a16:creationId xmlns:a16="http://schemas.microsoft.com/office/drawing/2014/main" id="{E0D29371-2849-3641-9F24-225FF453844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89050" y="685800"/>
            <a:ext cx="9613900" cy="5486400"/>
          </a:xfrm>
          <a:prstGeom prst="rect">
            <a:avLst/>
          </a:prstGeom>
        </p:spPr>
      </p:pic>
    </p:spTree>
    <p:extLst>
      <p:ext uri="{BB962C8B-B14F-4D97-AF65-F5344CB8AC3E}">
        <p14:creationId xmlns:p14="http://schemas.microsoft.com/office/powerpoint/2010/main" val="161097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8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7E85D0-9C3F-214F-B83A-7FF2F857F1F4}"/>
              </a:ext>
            </a:extLst>
          </p:cNvPr>
          <p:cNvSpPr/>
          <p:nvPr/>
        </p:nvSpPr>
        <p:spPr>
          <a:xfrm>
            <a:off x="495300" y="250656"/>
            <a:ext cx="11201400" cy="6217087"/>
          </a:xfrm>
          <a:prstGeom prst="rect">
            <a:avLst/>
          </a:prstGeom>
        </p:spPr>
        <p:txBody>
          <a:bodyPr wrap="square">
            <a:spAutoFit/>
          </a:bodyPr>
          <a:lstStyle/>
          <a:p>
            <a:r>
              <a:rPr lang="en-US" sz="2000" b="1" dirty="0">
                <a:latin typeface="Times New Roman" panose="02020603050405020304" pitchFamily="18" charset="0"/>
                <a:ea typeface="Times New Roman" panose="02020603050405020304" pitchFamily="18" charset="0"/>
              </a:rPr>
              <a:t>Isaiah 11:1-10</a:t>
            </a:r>
          </a:p>
          <a:p>
            <a:r>
              <a:rPr lang="en-US" dirty="0">
                <a:latin typeface="Times New Roman" panose="02020603050405020304" pitchFamily="18" charset="0"/>
                <a:ea typeface="Times New Roman" panose="02020603050405020304" pitchFamily="18" charset="0"/>
              </a:rPr>
              <a:t>“A shoot will come up from the stump of Jesse; from his roots a Branch will bear fruit. </a:t>
            </a:r>
            <a:r>
              <a:rPr lang="en-US" baseline="30000" dirty="0">
                <a:latin typeface="Times New Roman" panose="02020603050405020304" pitchFamily="18" charset="0"/>
                <a:ea typeface="Times New Roman" panose="02020603050405020304" pitchFamily="18" charset="0"/>
              </a:rPr>
              <a:t>2</a:t>
            </a:r>
            <a:r>
              <a:rPr lang="en-US" dirty="0">
                <a:latin typeface="Times New Roman" panose="02020603050405020304" pitchFamily="18" charset="0"/>
                <a:ea typeface="Times New Roman" panose="02020603050405020304" pitchFamily="18" charset="0"/>
              </a:rPr>
              <a:t> The Spirit of the LORD will rest on him— the Spirit of wisdom and of understanding, the Spirit of counsel and of power, the Spirit of knowledge and of the fear of the LORD— </a:t>
            </a:r>
            <a:r>
              <a:rPr lang="en-US" baseline="30000" dirty="0">
                <a:latin typeface="Times New Roman" panose="02020603050405020304" pitchFamily="18" charset="0"/>
                <a:ea typeface="Times New Roman" panose="02020603050405020304" pitchFamily="18" charset="0"/>
              </a:rPr>
              <a:t>3</a:t>
            </a:r>
            <a:r>
              <a:rPr lang="en-US" dirty="0">
                <a:latin typeface="Times New Roman" panose="02020603050405020304" pitchFamily="18" charset="0"/>
                <a:ea typeface="Times New Roman" panose="02020603050405020304" pitchFamily="18" charset="0"/>
              </a:rPr>
              <a:t> and he will delight in the fear of the LORD. He will not judge by what he sees with his eyes or decide by what he hears with his ears; </a:t>
            </a:r>
            <a:r>
              <a:rPr lang="en-US" baseline="30000" dirty="0">
                <a:latin typeface="Times New Roman" panose="02020603050405020304" pitchFamily="18" charset="0"/>
                <a:ea typeface="Times New Roman" panose="02020603050405020304" pitchFamily="18" charset="0"/>
              </a:rPr>
              <a:t>4</a:t>
            </a:r>
            <a:r>
              <a:rPr lang="en-US" dirty="0">
                <a:latin typeface="Times New Roman" panose="02020603050405020304" pitchFamily="18" charset="0"/>
                <a:ea typeface="Times New Roman" panose="02020603050405020304" pitchFamily="18" charset="0"/>
              </a:rPr>
              <a:t> but with righteousness he will judge the needy, with justice he will give decisions for the poor of the earth. He will strike the earth with the rod of his mouth; with the breath of his lips he will slay the wicked. </a:t>
            </a:r>
            <a:r>
              <a:rPr lang="en-US" baseline="30000" dirty="0">
                <a:latin typeface="Times New Roman" panose="02020603050405020304" pitchFamily="18" charset="0"/>
                <a:ea typeface="Times New Roman" panose="02020603050405020304" pitchFamily="18" charset="0"/>
              </a:rPr>
              <a:t>5 </a:t>
            </a:r>
            <a:r>
              <a:rPr lang="en-US" dirty="0">
                <a:latin typeface="Times New Roman" panose="02020603050405020304" pitchFamily="18" charset="0"/>
                <a:ea typeface="Times New Roman" panose="02020603050405020304" pitchFamily="18" charset="0"/>
              </a:rPr>
              <a:t>Righteousness will be his belt and faithfulness the sash around his waist. </a:t>
            </a:r>
            <a:r>
              <a:rPr lang="en-US" baseline="30000" dirty="0">
                <a:latin typeface="Times New Roman" panose="02020603050405020304" pitchFamily="18" charset="0"/>
                <a:ea typeface="Times New Roman" panose="02020603050405020304" pitchFamily="18" charset="0"/>
              </a:rPr>
              <a:t>6</a:t>
            </a:r>
            <a:r>
              <a:rPr lang="en-US" dirty="0">
                <a:latin typeface="Times New Roman" panose="02020603050405020304" pitchFamily="18" charset="0"/>
                <a:ea typeface="Times New Roman" panose="02020603050405020304" pitchFamily="18" charset="0"/>
              </a:rPr>
              <a:t> The wolf will live with the lamb, the leopard will lie down with the goat, the calf and the lion and the yearling together; and a little child will lead them. </a:t>
            </a:r>
            <a:r>
              <a:rPr lang="en-US" baseline="30000" dirty="0">
                <a:latin typeface="Times New Roman" panose="02020603050405020304" pitchFamily="18" charset="0"/>
                <a:ea typeface="Times New Roman" panose="02020603050405020304" pitchFamily="18" charset="0"/>
              </a:rPr>
              <a:t>7 </a:t>
            </a:r>
            <a:r>
              <a:rPr lang="en-US" dirty="0">
                <a:latin typeface="Times New Roman" panose="02020603050405020304" pitchFamily="18" charset="0"/>
                <a:ea typeface="Times New Roman" panose="02020603050405020304" pitchFamily="18" charset="0"/>
              </a:rPr>
              <a:t>The cow will feed with the bear, their young will lie down together, and the lion will eat straw like the ox. </a:t>
            </a:r>
            <a:r>
              <a:rPr lang="en-US" baseline="30000" dirty="0">
                <a:latin typeface="Times New Roman" panose="02020603050405020304" pitchFamily="18" charset="0"/>
                <a:ea typeface="Times New Roman" panose="02020603050405020304" pitchFamily="18" charset="0"/>
              </a:rPr>
              <a:t>8</a:t>
            </a:r>
            <a:r>
              <a:rPr lang="en-US" dirty="0">
                <a:latin typeface="Times New Roman" panose="02020603050405020304" pitchFamily="18" charset="0"/>
                <a:ea typeface="Times New Roman" panose="02020603050405020304" pitchFamily="18" charset="0"/>
              </a:rPr>
              <a:t> The infant will play near the hole of the cobra, and the young child put his hand into the viper’s nest.</a:t>
            </a:r>
            <a:r>
              <a:rPr lang="en-US" baseline="30000" dirty="0">
                <a:latin typeface="Times New Roman" panose="02020603050405020304" pitchFamily="18" charset="0"/>
                <a:ea typeface="Times New Roman" panose="02020603050405020304" pitchFamily="18" charset="0"/>
              </a:rPr>
              <a:t> 9 </a:t>
            </a:r>
            <a:r>
              <a:rPr lang="en-US" dirty="0">
                <a:latin typeface="Times New Roman" panose="02020603050405020304" pitchFamily="18" charset="0"/>
                <a:ea typeface="Times New Roman" panose="02020603050405020304" pitchFamily="18" charset="0"/>
              </a:rPr>
              <a:t>They will neither harm nor destroy on all my holy mountain, </a:t>
            </a:r>
            <a:r>
              <a:rPr lang="en-US" dirty="0">
                <a:highlight>
                  <a:srgbClr val="FFFF00"/>
                </a:highlight>
                <a:latin typeface="Times New Roman" panose="02020603050405020304" pitchFamily="18" charset="0"/>
                <a:ea typeface="Times New Roman" panose="02020603050405020304" pitchFamily="18" charset="0"/>
              </a:rPr>
              <a:t>for the earth will be full of the knowledge of the LORD as the waters cover the sea</a:t>
            </a:r>
            <a:r>
              <a:rPr lang="en-US" dirty="0">
                <a:latin typeface="Times New Roman" panose="02020603050405020304" pitchFamily="18" charset="0"/>
                <a:ea typeface="Times New Roman" panose="02020603050405020304" pitchFamily="18" charset="0"/>
              </a:rPr>
              <a:t>.</a:t>
            </a:r>
            <a:r>
              <a:rPr lang="en-US" baseline="30000" dirty="0">
                <a:latin typeface="Times New Roman" panose="02020603050405020304" pitchFamily="18" charset="0"/>
                <a:ea typeface="Times New Roman" panose="02020603050405020304" pitchFamily="18" charset="0"/>
              </a:rPr>
              <a:t> 10 </a:t>
            </a:r>
            <a:r>
              <a:rPr lang="en-US" dirty="0">
                <a:latin typeface="Times New Roman" panose="02020603050405020304" pitchFamily="18" charset="0"/>
                <a:ea typeface="Times New Roman" panose="02020603050405020304" pitchFamily="18" charset="0"/>
              </a:rPr>
              <a:t>In that day the Root of Jesse will stand as a banner for the peoples; the nations will rally to him, and his place of rest will be glorious. </a:t>
            </a:r>
          </a:p>
          <a:p>
            <a:r>
              <a:rPr lang="zh-CN" altLang="en-US" dirty="0">
                <a:latin typeface="Times New Roman" panose="02020603050405020304" pitchFamily="18" charset="0"/>
                <a:ea typeface="Times New Roman" panose="02020603050405020304" pitchFamily="18" charset="0"/>
              </a:rPr>
              <a:t>赛</a:t>
            </a:r>
            <a:r>
              <a:rPr lang="en-US" altLang="zh-CN" dirty="0">
                <a:latin typeface="Times New Roman" panose="02020603050405020304" pitchFamily="18" charset="0"/>
                <a:ea typeface="Times New Roman" panose="02020603050405020304" pitchFamily="18" charset="0"/>
              </a:rPr>
              <a:t>11:1-10</a:t>
            </a:r>
          </a:p>
          <a:p>
            <a:r>
              <a:rPr lang="en-US" altLang="zh-CN" dirty="0">
                <a:latin typeface="Times New Roman" panose="02020603050405020304" pitchFamily="18" charset="0"/>
                <a:ea typeface="Times New Roman" panose="02020603050405020304" pitchFamily="18" charset="0"/>
              </a:rPr>
              <a:t>“1</a:t>
            </a:r>
            <a:r>
              <a:rPr lang="zh-CN" altLang="en-US" dirty="0">
                <a:latin typeface="Times New Roman" panose="02020603050405020304" pitchFamily="18" charset="0"/>
                <a:ea typeface="Times New Roman" panose="02020603050405020304" pitchFamily="18" charset="0"/>
              </a:rPr>
              <a:t>从耶西的本必发一条，从他根生的枝子必结果实。</a:t>
            </a:r>
            <a:r>
              <a:rPr lang="en-US" altLang="zh-CN" dirty="0">
                <a:latin typeface="Times New Roman" panose="02020603050405020304" pitchFamily="18" charset="0"/>
                <a:ea typeface="Times New Roman" panose="02020603050405020304" pitchFamily="18" charset="0"/>
              </a:rPr>
              <a:t>2</a:t>
            </a:r>
            <a:r>
              <a:rPr lang="zh-CN" altLang="en-US" dirty="0">
                <a:latin typeface="Times New Roman" panose="02020603050405020304" pitchFamily="18" charset="0"/>
                <a:ea typeface="Times New Roman" panose="02020603050405020304" pitchFamily="18" charset="0"/>
              </a:rPr>
              <a:t>耶和华的灵必住在他身上，就是使他有智慧和聪明的灵，谋略和能力的灵，知识和敬畏耶和华的灵。</a:t>
            </a:r>
            <a:r>
              <a:rPr lang="en-US" altLang="zh-CN" dirty="0">
                <a:latin typeface="Times New Roman" panose="02020603050405020304" pitchFamily="18" charset="0"/>
                <a:ea typeface="Times New Roman" panose="02020603050405020304" pitchFamily="18" charset="0"/>
              </a:rPr>
              <a:t>3</a:t>
            </a:r>
            <a:r>
              <a:rPr lang="zh-CN" altLang="en-US" dirty="0">
                <a:latin typeface="Times New Roman" panose="02020603050405020304" pitchFamily="18" charset="0"/>
                <a:ea typeface="Times New Roman" panose="02020603050405020304" pitchFamily="18" charset="0"/>
              </a:rPr>
              <a:t>他必以敬畏耶和华为乐。行审判不凭眼见，断是非也不凭耳闻。</a:t>
            </a:r>
            <a:r>
              <a:rPr lang="en-US" altLang="zh-CN" dirty="0">
                <a:latin typeface="Times New Roman" panose="02020603050405020304" pitchFamily="18" charset="0"/>
                <a:ea typeface="Times New Roman" panose="02020603050405020304" pitchFamily="18" charset="0"/>
              </a:rPr>
              <a:t>4</a:t>
            </a:r>
            <a:r>
              <a:rPr lang="zh-CN" altLang="en-US" dirty="0">
                <a:latin typeface="Times New Roman" panose="02020603050405020304" pitchFamily="18" charset="0"/>
                <a:ea typeface="Times New Roman" panose="02020603050405020304" pitchFamily="18" charset="0"/>
              </a:rPr>
              <a:t>却要以公义审判贫穷人，以正直判断世上的谦卑人。以口中的杖击打世界。以嘴里的气杀戮恶人。</a:t>
            </a:r>
            <a:r>
              <a:rPr lang="en-US" altLang="zh-CN" dirty="0">
                <a:latin typeface="Times New Roman" panose="02020603050405020304" pitchFamily="18" charset="0"/>
                <a:ea typeface="Times New Roman" panose="02020603050405020304" pitchFamily="18" charset="0"/>
              </a:rPr>
              <a:t>5</a:t>
            </a:r>
            <a:r>
              <a:rPr lang="zh-CN" altLang="en-US" dirty="0">
                <a:latin typeface="Times New Roman" panose="02020603050405020304" pitchFamily="18" charset="0"/>
                <a:ea typeface="Times New Roman" panose="02020603050405020304" pitchFamily="18" charset="0"/>
              </a:rPr>
              <a:t>公义必当他的腰带，信实必当他胁下的带子。</a:t>
            </a:r>
            <a:r>
              <a:rPr lang="en-US" altLang="zh-CN" dirty="0">
                <a:latin typeface="Times New Roman" panose="02020603050405020304" pitchFamily="18" charset="0"/>
                <a:ea typeface="Times New Roman" panose="02020603050405020304" pitchFamily="18" charset="0"/>
              </a:rPr>
              <a:t>6</a:t>
            </a:r>
            <a:r>
              <a:rPr lang="zh-CN" altLang="en-US" dirty="0">
                <a:latin typeface="Times New Roman" panose="02020603050405020304" pitchFamily="18" charset="0"/>
                <a:ea typeface="Times New Roman" panose="02020603050405020304" pitchFamily="18" charset="0"/>
              </a:rPr>
              <a:t>豺狼必与绵羊羔同居，豹子与山羊羔同卧。少壮狮子，与牛犊，并肥畜同群。小孩子要牵引他们。</a:t>
            </a:r>
            <a:r>
              <a:rPr lang="en-US" altLang="zh-CN" dirty="0">
                <a:latin typeface="Times New Roman" panose="02020603050405020304" pitchFamily="18" charset="0"/>
                <a:ea typeface="Times New Roman" panose="02020603050405020304" pitchFamily="18" charset="0"/>
              </a:rPr>
              <a:t>7</a:t>
            </a:r>
            <a:r>
              <a:rPr lang="zh-CN" altLang="en-US" dirty="0">
                <a:latin typeface="Times New Roman" panose="02020603050405020304" pitchFamily="18" charset="0"/>
                <a:ea typeface="Times New Roman" panose="02020603050405020304" pitchFamily="18" charset="0"/>
              </a:rPr>
              <a:t>牛必与熊同食。牛犊必与小熊同卧。狮子必吃草与牛一样。</a:t>
            </a:r>
            <a:r>
              <a:rPr lang="en-US" altLang="zh-CN" dirty="0">
                <a:latin typeface="Times New Roman" panose="02020603050405020304" pitchFamily="18" charset="0"/>
                <a:ea typeface="Times New Roman" panose="02020603050405020304" pitchFamily="18" charset="0"/>
              </a:rPr>
              <a:t>8</a:t>
            </a:r>
            <a:r>
              <a:rPr lang="zh-CN" altLang="en-US" dirty="0">
                <a:latin typeface="Times New Roman" panose="02020603050405020304" pitchFamily="18" charset="0"/>
                <a:ea typeface="Times New Roman" panose="02020603050405020304" pitchFamily="18" charset="0"/>
              </a:rPr>
              <a:t>吃奶的孩子必玩耍在虺蛇的洞口，断奶的婴儿必按手在毒蛇的穴上。</a:t>
            </a:r>
            <a:r>
              <a:rPr lang="en-US" altLang="zh-CN" dirty="0">
                <a:latin typeface="Times New Roman" panose="02020603050405020304" pitchFamily="18" charset="0"/>
                <a:ea typeface="Times New Roman" panose="02020603050405020304" pitchFamily="18" charset="0"/>
              </a:rPr>
              <a:t>9</a:t>
            </a:r>
            <a:r>
              <a:rPr lang="zh-CN" altLang="en-US" dirty="0">
                <a:latin typeface="Times New Roman" panose="02020603050405020304" pitchFamily="18" charset="0"/>
                <a:ea typeface="Times New Roman" panose="02020603050405020304" pitchFamily="18" charset="0"/>
              </a:rPr>
              <a:t>在我圣山的遍处，这一切都不伤人，不害物。</a:t>
            </a:r>
            <a:r>
              <a:rPr lang="zh-CN" altLang="en-US" dirty="0">
                <a:highlight>
                  <a:srgbClr val="FFFF00"/>
                </a:highlight>
                <a:latin typeface="Times New Roman" panose="02020603050405020304" pitchFamily="18" charset="0"/>
                <a:ea typeface="Times New Roman" panose="02020603050405020304" pitchFamily="18" charset="0"/>
              </a:rPr>
              <a:t>因为认识耶和华的知识要充满遍地，好像水充满洋海一般。</a:t>
            </a:r>
            <a:r>
              <a:rPr lang="en-US" altLang="zh-CN" dirty="0">
                <a:latin typeface="Times New Roman" panose="02020603050405020304" pitchFamily="18" charset="0"/>
                <a:ea typeface="Times New Roman" panose="02020603050405020304" pitchFamily="18" charset="0"/>
              </a:rPr>
              <a:t>10</a:t>
            </a:r>
            <a:r>
              <a:rPr lang="zh-CN" altLang="en-US" dirty="0">
                <a:latin typeface="Times New Roman" panose="02020603050405020304" pitchFamily="18" charset="0"/>
                <a:ea typeface="Times New Roman" panose="02020603050405020304" pitchFamily="18" charset="0"/>
              </a:rPr>
              <a:t>到那日，耶西的根立作万民的大旗。外邦人必寻求他。他安息之所大有荣耀。”</a:t>
            </a:r>
          </a:p>
        </p:txBody>
      </p:sp>
      <p:sp>
        <p:nvSpPr>
          <p:cNvPr id="3" name="Rectangle 2">
            <a:extLst>
              <a:ext uri="{FF2B5EF4-FFF2-40B4-BE49-F238E27FC236}">
                <a16:creationId xmlns:a16="http://schemas.microsoft.com/office/drawing/2014/main" id="{2FB56441-4B1D-BA40-9ABA-9FA4D6CCE6C7}"/>
              </a:ext>
            </a:extLst>
          </p:cNvPr>
          <p:cNvSpPr/>
          <p:nvPr/>
        </p:nvSpPr>
        <p:spPr>
          <a:xfrm>
            <a:off x="282222" y="171450"/>
            <a:ext cx="11650134" cy="6529388"/>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8B4BFC7-788A-B441-A5DE-ECAF97535B11}"/>
              </a:ext>
            </a:extLst>
          </p:cNvPr>
          <p:cNvSpPr/>
          <p:nvPr/>
        </p:nvSpPr>
        <p:spPr>
          <a:xfrm>
            <a:off x="1398811" y="1112431"/>
            <a:ext cx="9416956" cy="1569660"/>
          </a:xfrm>
          <a:prstGeom prst="rect">
            <a:avLst/>
          </a:prstGeom>
          <a:solidFill>
            <a:schemeClr val="tx1"/>
          </a:solidFill>
        </p:spPr>
        <p:txBody>
          <a:bodyPr wrap="square">
            <a:spAutoFit/>
          </a:bodyPr>
          <a:lstStyle/>
          <a:p>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“The fruit of righteousness will be peace; the effect of righteousness will be quietness and confidence forever” (Isaiah 32:17)</a:t>
            </a:r>
          </a:p>
          <a:p>
            <a:r>
              <a:rPr lang="zh-CN" alt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“公义的果效，必是平安。公义的效验，必是平稳，直到永远。”（赛</a:t>
            </a:r>
            <a:r>
              <a:rPr lang="en-US" altLang="zh-CN"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32:17</a:t>
            </a:r>
            <a:r>
              <a:rPr lang="zh-CN" alt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84930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7E85D0-9C3F-214F-B83A-7FF2F857F1F4}"/>
              </a:ext>
            </a:extLst>
          </p:cNvPr>
          <p:cNvSpPr/>
          <p:nvPr/>
        </p:nvSpPr>
        <p:spPr>
          <a:xfrm>
            <a:off x="495300" y="250656"/>
            <a:ext cx="11201400" cy="6494085"/>
          </a:xfrm>
          <a:prstGeom prst="rect">
            <a:avLst/>
          </a:prstGeom>
        </p:spPr>
        <p:txBody>
          <a:bodyPr wrap="square">
            <a:spAutoFit/>
          </a:bodyPr>
          <a:lstStyle/>
          <a:p>
            <a:r>
              <a:rPr lang="en-US" sz="2000" b="1" dirty="0">
                <a:latin typeface="Times New Roman" panose="02020603050405020304" pitchFamily="18" charset="0"/>
                <a:ea typeface="Times New Roman" panose="02020603050405020304" pitchFamily="18" charset="0"/>
              </a:rPr>
              <a:t>Isaiah 11:1-10</a:t>
            </a:r>
          </a:p>
          <a:p>
            <a:r>
              <a:rPr lang="en-US" dirty="0">
                <a:latin typeface="Times New Roman" panose="02020603050405020304" pitchFamily="18" charset="0"/>
                <a:ea typeface="Times New Roman" panose="02020603050405020304" pitchFamily="18" charset="0"/>
              </a:rPr>
              <a:t>“A shoot will come up from the stump of Jesse; from his roots a Branch will bear fruit. </a:t>
            </a:r>
            <a:r>
              <a:rPr lang="en-US" baseline="30000" dirty="0">
                <a:latin typeface="Times New Roman" panose="02020603050405020304" pitchFamily="18" charset="0"/>
                <a:ea typeface="Times New Roman" panose="02020603050405020304" pitchFamily="18" charset="0"/>
              </a:rPr>
              <a:t>2</a:t>
            </a:r>
            <a:r>
              <a:rPr lang="en-US" dirty="0">
                <a:latin typeface="Times New Roman" panose="02020603050405020304" pitchFamily="18" charset="0"/>
                <a:ea typeface="Times New Roman" panose="02020603050405020304" pitchFamily="18" charset="0"/>
              </a:rPr>
              <a:t> The Spirit of the LORD will rest on him— the Spirit of wisdom and of understanding, the Spirit of counsel and of power, the Spirit of knowledge and of the fear of the LORD— </a:t>
            </a:r>
            <a:r>
              <a:rPr lang="en-US" baseline="30000" dirty="0">
                <a:latin typeface="Times New Roman" panose="02020603050405020304" pitchFamily="18" charset="0"/>
                <a:ea typeface="Times New Roman" panose="02020603050405020304" pitchFamily="18" charset="0"/>
              </a:rPr>
              <a:t>3</a:t>
            </a:r>
            <a:r>
              <a:rPr lang="en-US" dirty="0">
                <a:latin typeface="Times New Roman" panose="02020603050405020304" pitchFamily="18" charset="0"/>
                <a:ea typeface="Times New Roman" panose="02020603050405020304" pitchFamily="18" charset="0"/>
              </a:rPr>
              <a:t> and he will delight in the fear of the LORD. He will not judge by what he sees with his eyes or decide by what he hears with his ears; </a:t>
            </a:r>
            <a:r>
              <a:rPr lang="en-US" baseline="30000" dirty="0">
                <a:latin typeface="Times New Roman" panose="02020603050405020304" pitchFamily="18" charset="0"/>
                <a:ea typeface="Times New Roman" panose="02020603050405020304" pitchFamily="18" charset="0"/>
              </a:rPr>
              <a:t>4</a:t>
            </a:r>
            <a:r>
              <a:rPr lang="en-US" dirty="0">
                <a:latin typeface="Times New Roman" panose="02020603050405020304" pitchFamily="18" charset="0"/>
                <a:ea typeface="Times New Roman" panose="02020603050405020304" pitchFamily="18" charset="0"/>
              </a:rPr>
              <a:t> but with righteousness he will judge the needy, with justice he will give decisions for the poor of the earth. He will strike the earth with the rod of his mouth; with the breath of his lips he will slay the wicked. </a:t>
            </a:r>
            <a:r>
              <a:rPr lang="en-US" baseline="30000" dirty="0">
                <a:latin typeface="Times New Roman" panose="02020603050405020304" pitchFamily="18" charset="0"/>
                <a:ea typeface="Times New Roman" panose="02020603050405020304" pitchFamily="18" charset="0"/>
              </a:rPr>
              <a:t>5 </a:t>
            </a:r>
            <a:r>
              <a:rPr lang="en-US" dirty="0">
                <a:latin typeface="Times New Roman" panose="02020603050405020304" pitchFamily="18" charset="0"/>
                <a:ea typeface="Times New Roman" panose="02020603050405020304" pitchFamily="18" charset="0"/>
              </a:rPr>
              <a:t>Righteousness will be his belt and faithfulness the sash around his waist. </a:t>
            </a:r>
            <a:r>
              <a:rPr lang="en-US" baseline="30000" dirty="0">
                <a:latin typeface="Times New Roman" panose="02020603050405020304" pitchFamily="18" charset="0"/>
                <a:ea typeface="Times New Roman" panose="02020603050405020304" pitchFamily="18" charset="0"/>
              </a:rPr>
              <a:t>6</a:t>
            </a:r>
            <a:r>
              <a:rPr lang="en-US" dirty="0">
                <a:latin typeface="Times New Roman" panose="02020603050405020304" pitchFamily="18" charset="0"/>
                <a:ea typeface="Times New Roman" panose="02020603050405020304" pitchFamily="18" charset="0"/>
              </a:rPr>
              <a:t> The wolf will live with the lamb, the leopard will lie down with the goat, the calf and the lion and the yearling together; and a little child will lead them. </a:t>
            </a:r>
            <a:r>
              <a:rPr lang="en-US" baseline="30000" dirty="0">
                <a:latin typeface="Times New Roman" panose="02020603050405020304" pitchFamily="18" charset="0"/>
                <a:ea typeface="Times New Roman" panose="02020603050405020304" pitchFamily="18" charset="0"/>
              </a:rPr>
              <a:t>7 </a:t>
            </a:r>
            <a:r>
              <a:rPr lang="en-US" dirty="0">
                <a:latin typeface="Times New Roman" panose="02020603050405020304" pitchFamily="18" charset="0"/>
                <a:ea typeface="Times New Roman" panose="02020603050405020304" pitchFamily="18" charset="0"/>
              </a:rPr>
              <a:t>The cow will feed with the bear, their young will lie down together, and the lion will eat straw like the ox. </a:t>
            </a:r>
            <a:r>
              <a:rPr lang="en-US" baseline="30000" dirty="0">
                <a:latin typeface="Times New Roman" panose="02020603050405020304" pitchFamily="18" charset="0"/>
                <a:ea typeface="Times New Roman" panose="02020603050405020304" pitchFamily="18" charset="0"/>
              </a:rPr>
              <a:t>8</a:t>
            </a:r>
            <a:r>
              <a:rPr lang="en-US" dirty="0">
                <a:latin typeface="Times New Roman" panose="02020603050405020304" pitchFamily="18" charset="0"/>
                <a:ea typeface="Times New Roman" panose="02020603050405020304" pitchFamily="18" charset="0"/>
              </a:rPr>
              <a:t> The infant will play near the hole of the cobra, and the young child put his hand into the viper’s nest.</a:t>
            </a:r>
            <a:r>
              <a:rPr lang="en-US" baseline="30000" dirty="0">
                <a:latin typeface="Times New Roman" panose="02020603050405020304" pitchFamily="18" charset="0"/>
                <a:ea typeface="Times New Roman" panose="02020603050405020304" pitchFamily="18" charset="0"/>
              </a:rPr>
              <a:t> 9 </a:t>
            </a:r>
            <a:r>
              <a:rPr lang="en-US" dirty="0">
                <a:latin typeface="Times New Roman" panose="02020603050405020304" pitchFamily="18" charset="0"/>
                <a:ea typeface="Times New Roman" panose="02020603050405020304" pitchFamily="18" charset="0"/>
              </a:rPr>
              <a:t>They will neither harm nor destroy on all my holy mountain, for the earth will be full of the knowledge of the LORD as the waters cover the sea.</a:t>
            </a:r>
            <a:r>
              <a:rPr lang="en-US" baseline="30000" dirty="0">
                <a:latin typeface="Times New Roman" panose="02020603050405020304" pitchFamily="18" charset="0"/>
                <a:ea typeface="Times New Roman" panose="02020603050405020304" pitchFamily="18" charset="0"/>
              </a:rPr>
              <a:t> </a:t>
            </a:r>
            <a:r>
              <a:rPr lang="en-US" baseline="30000" dirty="0">
                <a:highlight>
                  <a:srgbClr val="FFFF00"/>
                </a:highlight>
                <a:latin typeface="Times New Roman" panose="02020603050405020304" pitchFamily="18" charset="0"/>
                <a:ea typeface="Times New Roman" panose="02020603050405020304" pitchFamily="18" charset="0"/>
              </a:rPr>
              <a:t>10 </a:t>
            </a:r>
            <a:r>
              <a:rPr lang="en-US" dirty="0">
                <a:highlight>
                  <a:srgbClr val="FFFF00"/>
                </a:highlight>
                <a:latin typeface="Times New Roman" panose="02020603050405020304" pitchFamily="18" charset="0"/>
                <a:ea typeface="Times New Roman" panose="02020603050405020304" pitchFamily="18" charset="0"/>
              </a:rPr>
              <a:t>In that day the Root of Jesse will stand as a banner for the peoples; the nations will rally to him, and his place of rest will be glorious. </a:t>
            </a:r>
          </a:p>
          <a:p>
            <a:r>
              <a:rPr lang="zh-CN" altLang="en-US" dirty="0">
                <a:latin typeface="Times New Roman" panose="02020603050405020304" pitchFamily="18" charset="0"/>
                <a:ea typeface="Times New Roman" panose="02020603050405020304" pitchFamily="18" charset="0"/>
              </a:rPr>
              <a:t>赛</a:t>
            </a:r>
            <a:r>
              <a:rPr lang="en-US" altLang="zh-CN" dirty="0">
                <a:latin typeface="Times New Roman" panose="02020603050405020304" pitchFamily="18" charset="0"/>
                <a:ea typeface="Times New Roman" panose="02020603050405020304" pitchFamily="18" charset="0"/>
              </a:rPr>
              <a:t>11:1-10</a:t>
            </a:r>
          </a:p>
          <a:p>
            <a:r>
              <a:rPr lang="en-US" altLang="zh-CN" dirty="0">
                <a:latin typeface="Times New Roman" panose="02020603050405020304" pitchFamily="18" charset="0"/>
                <a:ea typeface="Times New Roman" panose="02020603050405020304" pitchFamily="18" charset="0"/>
              </a:rPr>
              <a:t>“1</a:t>
            </a:r>
            <a:r>
              <a:rPr lang="zh-CN" altLang="en-US" dirty="0">
                <a:latin typeface="Times New Roman" panose="02020603050405020304" pitchFamily="18" charset="0"/>
                <a:ea typeface="Times New Roman" panose="02020603050405020304" pitchFamily="18" charset="0"/>
              </a:rPr>
              <a:t>从耶西的本必发一条，从他根生的枝子必结果实。</a:t>
            </a:r>
            <a:r>
              <a:rPr lang="en-US" altLang="zh-CN" dirty="0">
                <a:latin typeface="Times New Roman" panose="02020603050405020304" pitchFamily="18" charset="0"/>
                <a:ea typeface="Times New Roman" panose="02020603050405020304" pitchFamily="18" charset="0"/>
              </a:rPr>
              <a:t>2</a:t>
            </a:r>
            <a:r>
              <a:rPr lang="zh-CN" altLang="en-US" dirty="0">
                <a:latin typeface="Times New Roman" panose="02020603050405020304" pitchFamily="18" charset="0"/>
                <a:ea typeface="Times New Roman" panose="02020603050405020304" pitchFamily="18" charset="0"/>
              </a:rPr>
              <a:t>耶和华的灵必住在他身上，就是使他有智慧和聪明的灵，谋略和能力的灵，知识和敬畏耶和华的灵。</a:t>
            </a:r>
            <a:r>
              <a:rPr lang="en-US" altLang="zh-CN" dirty="0">
                <a:latin typeface="Times New Roman" panose="02020603050405020304" pitchFamily="18" charset="0"/>
                <a:ea typeface="Times New Roman" panose="02020603050405020304" pitchFamily="18" charset="0"/>
              </a:rPr>
              <a:t>3</a:t>
            </a:r>
            <a:r>
              <a:rPr lang="zh-CN" altLang="en-US" dirty="0">
                <a:latin typeface="Times New Roman" panose="02020603050405020304" pitchFamily="18" charset="0"/>
                <a:ea typeface="Times New Roman" panose="02020603050405020304" pitchFamily="18" charset="0"/>
              </a:rPr>
              <a:t>他必以敬畏耶和华为乐。行审判不凭眼见，断是非也不凭耳闻。</a:t>
            </a:r>
            <a:r>
              <a:rPr lang="en-US" altLang="zh-CN" dirty="0">
                <a:latin typeface="Times New Roman" panose="02020603050405020304" pitchFamily="18" charset="0"/>
                <a:ea typeface="Times New Roman" panose="02020603050405020304" pitchFamily="18" charset="0"/>
              </a:rPr>
              <a:t>4</a:t>
            </a:r>
            <a:r>
              <a:rPr lang="zh-CN" altLang="en-US" dirty="0">
                <a:latin typeface="Times New Roman" panose="02020603050405020304" pitchFamily="18" charset="0"/>
                <a:ea typeface="Times New Roman" panose="02020603050405020304" pitchFamily="18" charset="0"/>
              </a:rPr>
              <a:t>却要以公义审判贫穷人，以正直判断世上的谦卑人。以口中的杖击打世界。以嘴里的气杀戮恶人。</a:t>
            </a:r>
            <a:r>
              <a:rPr lang="en-US" altLang="zh-CN" dirty="0">
                <a:latin typeface="Times New Roman" panose="02020603050405020304" pitchFamily="18" charset="0"/>
                <a:ea typeface="Times New Roman" panose="02020603050405020304" pitchFamily="18" charset="0"/>
              </a:rPr>
              <a:t>5</a:t>
            </a:r>
            <a:r>
              <a:rPr lang="zh-CN" altLang="en-US" dirty="0">
                <a:latin typeface="Times New Roman" panose="02020603050405020304" pitchFamily="18" charset="0"/>
                <a:ea typeface="Times New Roman" panose="02020603050405020304" pitchFamily="18" charset="0"/>
              </a:rPr>
              <a:t>公义必当他的腰带，信实必当他胁下的带子。</a:t>
            </a:r>
            <a:r>
              <a:rPr lang="en-US" altLang="zh-CN" dirty="0">
                <a:latin typeface="Times New Roman" panose="02020603050405020304" pitchFamily="18" charset="0"/>
                <a:ea typeface="Times New Roman" panose="02020603050405020304" pitchFamily="18" charset="0"/>
              </a:rPr>
              <a:t>6</a:t>
            </a:r>
            <a:r>
              <a:rPr lang="zh-CN" altLang="en-US" dirty="0">
                <a:latin typeface="Times New Roman" panose="02020603050405020304" pitchFamily="18" charset="0"/>
                <a:ea typeface="Times New Roman" panose="02020603050405020304" pitchFamily="18" charset="0"/>
              </a:rPr>
              <a:t>豺狼必与绵羊羔同居，豹子与山羊羔同卧。少壮狮子，与牛犊，并肥畜同群。小孩子要牵引他们。</a:t>
            </a:r>
            <a:r>
              <a:rPr lang="en-US" altLang="zh-CN" dirty="0">
                <a:latin typeface="Times New Roman" panose="02020603050405020304" pitchFamily="18" charset="0"/>
                <a:ea typeface="Times New Roman" panose="02020603050405020304" pitchFamily="18" charset="0"/>
              </a:rPr>
              <a:t>7</a:t>
            </a:r>
            <a:r>
              <a:rPr lang="zh-CN" altLang="en-US" dirty="0">
                <a:latin typeface="Times New Roman" panose="02020603050405020304" pitchFamily="18" charset="0"/>
                <a:ea typeface="Times New Roman" panose="02020603050405020304" pitchFamily="18" charset="0"/>
              </a:rPr>
              <a:t>牛必与熊同食。牛犊必与小熊同卧。狮子必吃草与牛一样。</a:t>
            </a:r>
            <a:r>
              <a:rPr lang="en-US" altLang="zh-CN" dirty="0">
                <a:latin typeface="Times New Roman" panose="02020603050405020304" pitchFamily="18" charset="0"/>
                <a:ea typeface="Times New Roman" panose="02020603050405020304" pitchFamily="18" charset="0"/>
              </a:rPr>
              <a:t>8</a:t>
            </a:r>
            <a:r>
              <a:rPr lang="zh-CN" altLang="en-US" dirty="0">
                <a:latin typeface="Times New Roman" panose="02020603050405020304" pitchFamily="18" charset="0"/>
                <a:ea typeface="Times New Roman" panose="02020603050405020304" pitchFamily="18" charset="0"/>
              </a:rPr>
              <a:t>吃奶的孩子必玩耍在虺蛇的洞口，断奶的婴儿必按手在毒蛇的穴上。</a:t>
            </a:r>
            <a:r>
              <a:rPr lang="en-US" altLang="zh-CN" dirty="0">
                <a:latin typeface="Times New Roman" panose="02020603050405020304" pitchFamily="18" charset="0"/>
                <a:ea typeface="Times New Roman" panose="02020603050405020304" pitchFamily="18" charset="0"/>
              </a:rPr>
              <a:t>9</a:t>
            </a:r>
            <a:r>
              <a:rPr lang="zh-CN" altLang="en-US" dirty="0">
                <a:latin typeface="Times New Roman" panose="02020603050405020304" pitchFamily="18" charset="0"/>
                <a:ea typeface="Times New Roman" panose="02020603050405020304" pitchFamily="18" charset="0"/>
              </a:rPr>
              <a:t>在我圣山的遍处，这一切都不伤人，不害物。</a:t>
            </a:r>
            <a:r>
              <a:rPr lang="zh-CN" altLang="en-US" dirty="0">
                <a:highlight>
                  <a:srgbClr val="F4EBFF"/>
                </a:highlight>
                <a:latin typeface="Times New Roman" panose="02020603050405020304" pitchFamily="18" charset="0"/>
                <a:ea typeface="Times New Roman" panose="02020603050405020304" pitchFamily="18" charset="0"/>
              </a:rPr>
              <a:t>因为认识耶和华的知识要充满遍地，好像水充满洋海一般。</a:t>
            </a:r>
            <a:r>
              <a:rPr lang="en-US" altLang="zh-CN" dirty="0">
                <a:highlight>
                  <a:srgbClr val="FFFF00"/>
                </a:highlight>
                <a:latin typeface="Times New Roman" panose="02020603050405020304" pitchFamily="18" charset="0"/>
                <a:ea typeface="Times New Roman" panose="02020603050405020304" pitchFamily="18" charset="0"/>
              </a:rPr>
              <a:t>10</a:t>
            </a:r>
            <a:r>
              <a:rPr lang="zh-CN" altLang="en-US" dirty="0">
                <a:highlight>
                  <a:srgbClr val="FFFF00"/>
                </a:highlight>
                <a:latin typeface="Times New Roman" panose="02020603050405020304" pitchFamily="18" charset="0"/>
                <a:ea typeface="Times New Roman" panose="02020603050405020304" pitchFamily="18" charset="0"/>
              </a:rPr>
              <a:t>到那日，耶西的根立作万民的大旗。外邦人必寻求他。他安息之所大有荣耀。”</a:t>
            </a:r>
          </a:p>
          <a:p>
            <a:endParaRPr lang="en-US" dirty="0">
              <a:highlight>
                <a:srgbClr val="FFFF00"/>
              </a:highlight>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2FB56441-4B1D-BA40-9ABA-9FA4D6CCE6C7}"/>
              </a:ext>
            </a:extLst>
          </p:cNvPr>
          <p:cNvSpPr/>
          <p:nvPr/>
        </p:nvSpPr>
        <p:spPr>
          <a:xfrm>
            <a:off x="282222" y="171450"/>
            <a:ext cx="11650134" cy="6529388"/>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8B4BFC7-788A-B441-A5DE-ECAF97535B11}"/>
              </a:ext>
            </a:extLst>
          </p:cNvPr>
          <p:cNvSpPr/>
          <p:nvPr/>
        </p:nvSpPr>
        <p:spPr>
          <a:xfrm>
            <a:off x="957617" y="1089653"/>
            <a:ext cx="10276765" cy="1938992"/>
          </a:xfrm>
          <a:prstGeom prst="rect">
            <a:avLst/>
          </a:prstGeom>
          <a:solidFill>
            <a:schemeClr val="tx1"/>
          </a:solidFill>
        </p:spPr>
        <p:txBody>
          <a:bodyPr wrap="square">
            <a:spAutoFit/>
          </a:bodyPr>
          <a:lstStyle/>
          <a:p>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John 12:31-33 – “Now is the time for judgment on this world; now the prince of this world will be driven out. But </a:t>
            </a:r>
            <a:r>
              <a:rPr lang="en-US" sz="24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I,</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when I am lifted up from the earth, will draw all men to myself</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He said this to show the kind of death he was going to die.</a:t>
            </a:r>
          </a:p>
          <a:p>
            <a:r>
              <a:rPr lang="zh-CN" alt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约</a:t>
            </a:r>
            <a:r>
              <a:rPr lang="en-US" altLang="zh-CN"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12:31-33-</a:t>
            </a:r>
            <a:r>
              <a:rPr lang="zh-CN" alt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“现在这世界受审判。这世界的王要被赶出去。我若从地上被举起来，就要吸引万人来归我。耶稣这话原是指着自己将要怎样死说的。”</a:t>
            </a:r>
            <a:endPar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65786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6B78367-BEB7-C346-AC2F-51841FA22B53}"/>
              </a:ext>
            </a:extLst>
          </p:cNvPr>
          <p:cNvSpPr txBox="1"/>
          <p:nvPr/>
        </p:nvSpPr>
        <p:spPr>
          <a:xfrm>
            <a:off x="1117409" y="1628507"/>
            <a:ext cx="9957182" cy="4401205"/>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23) What do we now know about the Messiah?</a:t>
            </a:r>
          </a:p>
          <a:p>
            <a:r>
              <a:rPr lang="en-US" sz="2800" b="1" dirty="0">
                <a:latin typeface="Times New Roman" panose="02020603050405020304" pitchFamily="18" charset="0"/>
                <a:cs typeface="Times New Roman" panose="02020603050405020304" pitchFamily="18" charset="0"/>
              </a:rPr>
              <a:t>       </a:t>
            </a:r>
            <a:r>
              <a:rPr lang="zh-CN" altLang="en-US" sz="2800" b="1" dirty="0">
                <a:latin typeface="Times New Roman" panose="02020603050405020304" pitchFamily="18" charset="0"/>
                <a:cs typeface="Times New Roman" panose="02020603050405020304" pitchFamily="18" charset="0"/>
              </a:rPr>
              <a:t>我们现在知道关于弥赛亚的什么信息？</a:t>
            </a:r>
            <a:endParaRPr lang="en-US" sz="2800" b="1" dirty="0">
              <a:latin typeface="Times New Roman" panose="02020603050405020304" pitchFamily="18" charset="0"/>
              <a:cs typeface="Times New Roman" panose="02020603050405020304" pitchFamily="18" charset="0"/>
            </a:endParaRPr>
          </a:p>
          <a:p>
            <a:pPr marL="1200150" lvl="1" indent="-7429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We learn that the Messiah will come after the kingdom of Judah has been “cut down”.</a:t>
            </a:r>
            <a:r>
              <a:rPr lang="zh-CN" altLang="en-US" sz="2800" dirty="0">
                <a:latin typeface="Times New Roman" panose="02020603050405020304" pitchFamily="18" charset="0"/>
                <a:cs typeface="Times New Roman" panose="02020603050405020304" pitchFamily="18" charset="0"/>
              </a:rPr>
              <a:t>我们知道弥赛亚到来的时候，是在犹大国被“剪除”之后。</a:t>
            </a:r>
            <a:endParaRPr lang="en-US" sz="2800" dirty="0">
              <a:latin typeface="Times New Roman" panose="02020603050405020304" pitchFamily="18" charset="0"/>
              <a:cs typeface="Times New Roman" panose="02020603050405020304" pitchFamily="18" charset="0"/>
            </a:endParaRPr>
          </a:p>
          <a:p>
            <a:pPr marL="1200150" lvl="1" indent="-7429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We learn that the Messiah will be the champion of righteousness.</a:t>
            </a:r>
            <a:r>
              <a:rPr lang="zh-CN" altLang="en-US" sz="2800" dirty="0">
                <a:latin typeface="Times New Roman" panose="02020603050405020304" pitchFamily="18" charset="0"/>
                <a:cs typeface="Times New Roman" panose="02020603050405020304" pitchFamily="18" charset="0"/>
              </a:rPr>
              <a:t>我们知道弥赛亚是公义的王。</a:t>
            </a:r>
            <a:endParaRPr lang="en-US" sz="2800" dirty="0">
              <a:latin typeface="Times New Roman" panose="02020603050405020304" pitchFamily="18" charset="0"/>
              <a:cs typeface="Times New Roman" panose="02020603050405020304" pitchFamily="18" charset="0"/>
            </a:endParaRPr>
          </a:p>
          <a:p>
            <a:pPr marL="1200150" lvl="1" indent="-7429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We learn that the Messiah’s kingdom will be a place of safety and peace.</a:t>
            </a:r>
            <a:r>
              <a:rPr lang="zh-CN" altLang="en-US" sz="2800">
                <a:latin typeface="Times New Roman" panose="02020603050405020304" pitchFamily="18" charset="0"/>
                <a:cs typeface="Times New Roman" panose="02020603050405020304" pitchFamily="18" charset="0"/>
              </a:rPr>
              <a:t>我们知道弥赛亚国度是安全和平安的所在。</a:t>
            </a:r>
            <a:endParaRPr lang="en-US" sz="28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6668BB5-4240-E145-9B8C-F68AE4BCF16D}"/>
              </a:ext>
            </a:extLst>
          </p:cNvPr>
          <p:cNvSpPr txBox="1"/>
          <p:nvPr/>
        </p:nvSpPr>
        <p:spPr>
          <a:xfrm>
            <a:off x="8944815" y="314069"/>
            <a:ext cx="2252348" cy="830997"/>
          </a:xfrm>
          <a:prstGeom prst="rect">
            <a:avLst/>
          </a:prstGeom>
          <a:noFill/>
        </p:spPr>
        <p:txBody>
          <a:bodyPr wrap="none" rtlCol="0">
            <a:spAutoFit/>
          </a:bodyPr>
          <a:lstStyle/>
          <a:p>
            <a:r>
              <a:rPr lang="en-US" sz="2400" dirty="0">
                <a:solidFill>
                  <a:srgbClr val="C00000"/>
                </a:solidFill>
                <a:latin typeface="Times New Roman" panose="02020603050405020304" pitchFamily="18" charset="0"/>
                <a:cs typeface="Times New Roman" panose="02020603050405020304" pitchFamily="18" charset="0"/>
              </a:rPr>
              <a:t>ISAIAH 11:1-10</a:t>
            </a:r>
          </a:p>
          <a:p>
            <a:r>
              <a:rPr lang="zh-CN" altLang="en-US" sz="2400" dirty="0">
                <a:solidFill>
                  <a:srgbClr val="C00000"/>
                </a:solidFill>
                <a:latin typeface="Times New Roman" panose="02020603050405020304" pitchFamily="18" charset="0"/>
                <a:cs typeface="Times New Roman" panose="02020603050405020304" pitchFamily="18" charset="0"/>
              </a:rPr>
              <a:t>赛</a:t>
            </a:r>
            <a:r>
              <a:rPr lang="en-US" altLang="zh-CN" sz="2400" dirty="0">
                <a:solidFill>
                  <a:srgbClr val="C00000"/>
                </a:solidFill>
                <a:latin typeface="Times New Roman" panose="02020603050405020304" pitchFamily="18" charset="0"/>
                <a:cs typeface="Times New Roman" panose="02020603050405020304" pitchFamily="18" charset="0"/>
              </a:rPr>
              <a:t>11:1-10</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3275EA21-D1D3-434D-BF38-D993B78FB824}"/>
              </a:ext>
            </a:extLst>
          </p:cNvPr>
          <p:cNvSpPr/>
          <p:nvPr/>
        </p:nvSpPr>
        <p:spPr>
          <a:xfrm>
            <a:off x="282222" y="314069"/>
            <a:ext cx="11650134" cy="6229862"/>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53907" y="4802200"/>
            <a:ext cx="184731" cy="461665"/>
          </a:xfrm>
          <a:prstGeom prst="rect">
            <a:avLst/>
          </a:prstGeom>
        </p:spPr>
        <p:txBody>
          <a:bodyPr wrap="none">
            <a:spAutoFit/>
          </a:bodyPr>
          <a:lstStyle/>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4049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63E21D6B-9790-8B4E-8407-7C7323F622D8}"/>
              </a:ext>
            </a:extLst>
          </p:cNvPr>
          <p:cNvSpPr txBox="1"/>
          <p:nvPr/>
        </p:nvSpPr>
        <p:spPr>
          <a:xfrm>
            <a:off x="1011327" y="1490007"/>
            <a:ext cx="10169346" cy="3877985"/>
          </a:xfrm>
          <a:prstGeom prst="rect">
            <a:avLst/>
          </a:prstGeom>
          <a:noFill/>
          <a:effectLst>
            <a:outerShdw blurRad="50800" dist="38100" dir="2700000" algn="tl" rotWithShape="0">
              <a:prstClr val="black">
                <a:alpha val="92000"/>
              </a:prstClr>
            </a:outerShdw>
          </a:effectLst>
        </p:spPr>
        <p:txBody>
          <a:bodyPr wrap="square" rtlCol="0">
            <a:spAutoFit/>
          </a:bodyPr>
          <a:lstStyle/>
          <a:p>
            <a:pPr algn="ctr"/>
            <a:r>
              <a:rPr lang="en-US" sz="6600" dirty="0">
                <a:solidFill>
                  <a:schemeClr val="accent4">
                    <a:lumMod val="40000"/>
                    <a:lumOff val="60000"/>
                  </a:schemeClr>
                </a:solidFill>
                <a:latin typeface="Times New Roman" panose="02020603050405020304" pitchFamily="18" charset="0"/>
                <a:cs typeface="Times New Roman" panose="02020603050405020304" pitchFamily="18" charset="0"/>
              </a:rPr>
              <a:t>THE VIRGIN’S SON</a:t>
            </a:r>
          </a:p>
          <a:p>
            <a:pPr algn="ctr"/>
            <a:r>
              <a:rPr lang="zh-CN" altLang="en-US" sz="6600" dirty="0">
                <a:solidFill>
                  <a:schemeClr val="accent4">
                    <a:lumMod val="40000"/>
                    <a:lumOff val="60000"/>
                  </a:schemeClr>
                </a:solidFill>
                <a:latin typeface="Times New Roman" panose="02020603050405020304" pitchFamily="18" charset="0"/>
                <a:cs typeface="Times New Roman" panose="02020603050405020304" pitchFamily="18" charset="0"/>
              </a:rPr>
              <a:t>童女之子</a:t>
            </a:r>
            <a:endParaRPr lang="en-US" sz="6600" dirty="0">
              <a:solidFill>
                <a:schemeClr val="accent4">
                  <a:lumMod val="40000"/>
                  <a:lumOff val="60000"/>
                </a:schemeClr>
              </a:solidFill>
              <a:latin typeface="Times New Roman" panose="02020603050405020304" pitchFamily="18" charset="0"/>
              <a:cs typeface="Times New Roman" panose="02020603050405020304" pitchFamily="18" charset="0"/>
            </a:endParaRPr>
          </a:p>
          <a:p>
            <a:pPr algn="ctr"/>
            <a:endParaRPr lang="en-US" dirty="0">
              <a:solidFill>
                <a:schemeClr val="bg1"/>
              </a:solidFill>
              <a:latin typeface="Times New Roman" panose="02020603050405020304" pitchFamily="18" charset="0"/>
              <a:cs typeface="Times New Roman" panose="02020603050405020304" pitchFamily="18" charset="0"/>
            </a:endParaRPr>
          </a:p>
          <a:p>
            <a:pPr algn="ctr"/>
            <a:r>
              <a:rPr lang="en-US" sz="4800" dirty="0">
                <a:solidFill>
                  <a:schemeClr val="bg1"/>
                </a:solidFill>
                <a:latin typeface="Times New Roman" panose="02020603050405020304" pitchFamily="18" charset="0"/>
                <a:cs typeface="Times New Roman" panose="02020603050405020304" pitchFamily="18" charset="0"/>
              </a:rPr>
              <a:t>Isaiah 7:11-14</a:t>
            </a:r>
          </a:p>
          <a:p>
            <a:pPr algn="ctr"/>
            <a:r>
              <a:rPr lang="zh-CN" altLang="en-US" sz="4800" dirty="0">
                <a:solidFill>
                  <a:schemeClr val="bg1"/>
                </a:solidFill>
                <a:latin typeface="Times New Roman" panose="02020603050405020304" pitchFamily="18" charset="0"/>
                <a:cs typeface="Times New Roman" panose="02020603050405020304" pitchFamily="18" charset="0"/>
              </a:rPr>
              <a:t>赛</a:t>
            </a:r>
            <a:r>
              <a:rPr lang="en-US" altLang="zh-CN" sz="4800" dirty="0">
                <a:solidFill>
                  <a:schemeClr val="bg1"/>
                </a:solidFill>
                <a:latin typeface="Times New Roman" panose="02020603050405020304" pitchFamily="18" charset="0"/>
                <a:cs typeface="Times New Roman" panose="02020603050405020304" pitchFamily="18" charset="0"/>
              </a:rPr>
              <a:t>7:11-14</a:t>
            </a:r>
            <a:endParaRPr lang="en-US" sz="4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04555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7E85D0-9C3F-214F-B83A-7FF2F857F1F4}"/>
              </a:ext>
            </a:extLst>
          </p:cNvPr>
          <p:cNvSpPr/>
          <p:nvPr/>
        </p:nvSpPr>
        <p:spPr>
          <a:xfrm>
            <a:off x="495300" y="312212"/>
            <a:ext cx="11013528" cy="5693866"/>
          </a:xfrm>
          <a:prstGeom prst="rect">
            <a:avLst/>
          </a:prstGeom>
        </p:spPr>
        <p:txBody>
          <a:bodyPr wrap="square">
            <a:spAutoFit/>
          </a:bodyPr>
          <a:lstStyle/>
          <a:p>
            <a:r>
              <a:rPr lang="en-US" sz="2800" b="1" dirty="0">
                <a:latin typeface="Times New Roman" panose="02020603050405020304" pitchFamily="18" charset="0"/>
                <a:ea typeface="Times New Roman" panose="02020603050405020304" pitchFamily="18" charset="0"/>
              </a:rPr>
              <a:t>Isaiah 7:11-14</a:t>
            </a:r>
          </a:p>
          <a:p>
            <a:r>
              <a:rPr lang="en-US" sz="2800" dirty="0">
                <a:latin typeface="Times New Roman" panose="02020603050405020304" pitchFamily="18" charset="0"/>
                <a:ea typeface="Times New Roman" panose="02020603050405020304" pitchFamily="18" charset="0"/>
              </a:rPr>
              <a:t>“Ask the LORD your God for a sign, whether in the deepest depths or in the highest heights.” But Ahaz said, “I will not ask; I will not put the LORD to the test.” “Then Isaiah said, “Hear now, you house of David! Is it not enough to try the patience of men? Will you try the patience of my God also? Therefore the Lord himself will give you a sign: The virgin will be with child and will give birth to a son, and will call him Immanuel.”</a:t>
            </a:r>
          </a:p>
          <a:p>
            <a:r>
              <a:rPr lang="zh-CN" altLang="en-US" sz="2800" dirty="0">
                <a:latin typeface="Times New Roman" panose="02020603050405020304" pitchFamily="18" charset="0"/>
              </a:rPr>
              <a:t>赛</a:t>
            </a:r>
            <a:r>
              <a:rPr lang="en-US" altLang="zh-CN" sz="2800" dirty="0">
                <a:latin typeface="Times New Roman" panose="02020603050405020304" pitchFamily="18" charset="0"/>
              </a:rPr>
              <a:t>7:11-14</a:t>
            </a:r>
          </a:p>
          <a:p>
            <a:r>
              <a:rPr lang="zh-CN" altLang="en-US" sz="2800" dirty="0"/>
              <a:t>“你向耶和华你的神求一个兆头。或求显在深处，或求显在高处。亚哈斯说，我不求，我不试探耶和华。以赛亚说，大卫家阿，你们当听。你们使人厌烦岂算小事，还要使我的神厌烦吗？因此，主自己要给你们一个兆头，必有童女怀孕生子，给他起名叫以马内利。（就是神与我们同在的意思）”</a:t>
            </a:r>
            <a:endParaRPr lang="en-US" sz="2800" dirty="0"/>
          </a:p>
        </p:txBody>
      </p:sp>
      <p:sp>
        <p:nvSpPr>
          <p:cNvPr id="3" name="Rectangle 2">
            <a:extLst>
              <a:ext uri="{FF2B5EF4-FFF2-40B4-BE49-F238E27FC236}">
                <a16:creationId xmlns:a16="http://schemas.microsoft.com/office/drawing/2014/main" id="{2FB56441-4B1D-BA40-9ABA-9FA4D6CCE6C7}"/>
              </a:ext>
            </a:extLst>
          </p:cNvPr>
          <p:cNvSpPr/>
          <p:nvPr/>
        </p:nvSpPr>
        <p:spPr>
          <a:xfrm>
            <a:off x="282222" y="171450"/>
            <a:ext cx="11650134" cy="6529388"/>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6068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7E85D0-9C3F-214F-B83A-7FF2F857F1F4}"/>
              </a:ext>
            </a:extLst>
          </p:cNvPr>
          <p:cNvSpPr/>
          <p:nvPr/>
        </p:nvSpPr>
        <p:spPr>
          <a:xfrm>
            <a:off x="495300" y="312212"/>
            <a:ext cx="11013528" cy="6124754"/>
          </a:xfrm>
          <a:prstGeom prst="rect">
            <a:avLst/>
          </a:prstGeom>
        </p:spPr>
        <p:txBody>
          <a:bodyPr wrap="square">
            <a:spAutoFit/>
          </a:bodyPr>
          <a:lstStyle/>
          <a:p>
            <a:r>
              <a:rPr lang="en-US" sz="2800" b="1" dirty="0">
                <a:latin typeface="Times New Roman" panose="02020603050405020304" pitchFamily="18" charset="0"/>
                <a:ea typeface="Times New Roman" panose="02020603050405020304" pitchFamily="18" charset="0"/>
              </a:rPr>
              <a:t>Isaiah 7:11-14</a:t>
            </a:r>
          </a:p>
          <a:p>
            <a:r>
              <a:rPr lang="en-US" sz="2800" dirty="0">
                <a:latin typeface="Times New Roman" panose="02020603050405020304" pitchFamily="18" charset="0"/>
                <a:ea typeface="Times New Roman" panose="02020603050405020304" pitchFamily="18" charset="0"/>
              </a:rPr>
              <a:t>“Ask the LORD your God for a sign, whether in the deepest depths or in the highest heights.” But Ahaz said, “I will not ask; I will not put the LORD to the test.” “Then Isaiah said, “</a:t>
            </a:r>
            <a:r>
              <a:rPr lang="en-US" sz="2800" dirty="0">
                <a:highlight>
                  <a:srgbClr val="FFFF00"/>
                </a:highlight>
                <a:latin typeface="Times New Roman" panose="02020603050405020304" pitchFamily="18" charset="0"/>
                <a:ea typeface="Times New Roman" panose="02020603050405020304" pitchFamily="18" charset="0"/>
              </a:rPr>
              <a:t>Hear now, you house of David!</a:t>
            </a:r>
            <a:r>
              <a:rPr lang="en-US" sz="2800" dirty="0">
                <a:latin typeface="Times New Roman" panose="02020603050405020304" pitchFamily="18" charset="0"/>
                <a:ea typeface="Times New Roman" panose="02020603050405020304" pitchFamily="18" charset="0"/>
              </a:rPr>
              <a:t> Is it not enough to try the patience of men? Will you try the patience of my God also? Therefore the Lord himself will give you a sign: The virgin will be with child and will give birth to a son, and will call him Immanuel.”</a:t>
            </a:r>
          </a:p>
          <a:p>
            <a:r>
              <a:rPr lang="zh-CN" altLang="en-US" sz="2800" dirty="0">
                <a:latin typeface="Times New Roman" panose="02020603050405020304" pitchFamily="18" charset="0"/>
              </a:rPr>
              <a:t>赛</a:t>
            </a:r>
            <a:r>
              <a:rPr lang="en-US" altLang="zh-CN" sz="2800" dirty="0">
                <a:latin typeface="Times New Roman" panose="02020603050405020304" pitchFamily="18" charset="0"/>
              </a:rPr>
              <a:t>7:11-14</a:t>
            </a:r>
          </a:p>
          <a:p>
            <a:r>
              <a:rPr lang="zh-CN" altLang="en-US" sz="2800" dirty="0"/>
              <a:t>“你向耶和华你的神求一个兆头。或求显在深处，或求显在高处。亚哈斯说，我不求，我不试探耶和华。以赛亚说，</a:t>
            </a:r>
            <a:r>
              <a:rPr lang="zh-CN" altLang="en-US" sz="2800" dirty="0">
                <a:highlight>
                  <a:srgbClr val="FFFF00"/>
                </a:highlight>
                <a:latin typeface="Times New Roman" panose="02020603050405020304" pitchFamily="18" charset="0"/>
              </a:rPr>
              <a:t>大卫家阿，你们当听。</a:t>
            </a:r>
            <a:r>
              <a:rPr lang="zh-CN" altLang="en-US" sz="2800" dirty="0"/>
              <a:t>你们使人厌烦岂算小事，还要使我的神厌烦吗？因此，主自己要给你们一个兆头，必有童女怀孕生子，给他起名叫以马内利。（就是神与我们同在的意思）”</a:t>
            </a:r>
            <a:endParaRPr lang="en-US" sz="2800" dirty="0"/>
          </a:p>
          <a:p>
            <a:endParaRPr lang="en-US" sz="2800" dirty="0"/>
          </a:p>
        </p:txBody>
      </p:sp>
      <p:sp>
        <p:nvSpPr>
          <p:cNvPr id="3" name="Rectangle 2">
            <a:extLst>
              <a:ext uri="{FF2B5EF4-FFF2-40B4-BE49-F238E27FC236}">
                <a16:creationId xmlns:a16="http://schemas.microsoft.com/office/drawing/2014/main" id="{2FB56441-4B1D-BA40-9ABA-9FA4D6CCE6C7}"/>
              </a:ext>
            </a:extLst>
          </p:cNvPr>
          <p:cNvSpPr/>
          <p:nvPr/>
        </p:nvSpPr>
        <p:spPr>
          <a:xfrm>
            <a:off x="282222" y="171450"/>
            <a:ext cx="11650134" cy="6529388"/>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1325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0820" b="31597"/>
          <a:stretch/>
        </p:blipFill>
        <p:spPr>
          <a:xfrm>
            <a:off x="1790788" y="0"/>
            <a:ext cx="7923765" cy="6869767"/>
          </a:xfrm>
          <a:prstGeom prst="rect">
            <a:avLst/>
          </a:prstGeom>
          <a:effectLst>
            <a:softEdge rad="635000"/>
          </a:effectLst>
        </p:spPr>
      </p:pic>
      <p:sp>
        <p:nvSpPr>
          <p:cNvPr id="3" name="Rectangle 2">
            <a:extLst>
              <a:ext uri="{FF2B5EF4-FFF2-40B4-BE49-F238E27FC236}">
                <a16:creationId xmlns:a16="http://schemas.microsoft.com/office/drawing/2014/main" id="{2FB56441-4B1D-BA40-9ABA-9FA4D6CCE6C7}"/>
              </a:ext>
            </a:extLst>
          </p:cNvPr>
          <p:cNvSpPr/>
          <p:nvPr/>
        </p:nvSpPr>
        <p:spPr>
          <a:xfrm>
            <a:off x="282222" y="314069"/>
            <a:ext cx="11650134" cy="6229862"/>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274C6FEE-3B0F-C54F-BE5D-10CB08166CDE}"/>
              </a:ext>
            </a:extLst>
          </p:cNvPr>
          <p:cNvSpPr/>
          <p:nvPr/>
        </p:nvSpPr>
        <p:spPr>
          <a:xfrm>
            <a:off x="7790434" y="314069"/>
            <a:ext cx="1099580" cy="95410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ED19156-D8CE-E644-8A6D-A320CF4E6843}"/>
              </a:ext>
            </a:extLst>
          </p:cNvPr>
          <p:cNvSpPr txBox="1"/>
          <p:nvPr/>
        </p:nvSpPr>
        <p:spPr>
          <a:xfrm>
            <a:off x="8340223" y="600097"/>
            <a:ext cx="2576305" cy="1015663"/>
          </a:xfrm>
          <a:prstGeom prst="rect">
            <a:avLst/>
          </a:prstGeom>
          <a:noFill/>
        </p:spPr>
        <p:txBody>
          <a:bodyPr wrap="square" rtlCol="0">
            <a:spAutoFit/>
          </a:bodyPr>
          <a:lstStyle/>
          <a:p>
            <a:pPr algn="ctr"/>
            <a:r>
              <a:rPr lang="en-US" sz="2000" dirty="0" err="1">
                <a:latin typeface="Times New Roman" panose="02020603050405020304" pitchFamily="18" charset="0"/>
                <a:cs typeface="Times New Roman" panose="02020603050405020304" pitchFamily="18" charset="0"/>
              </a:rPr>
              <a:t>Rezin</a:t>
            </a:r>
            <a:r>
              <a:rPr lang="zh-CN" altLang="en-US" sz="2000" dirty="0">
                <a:latin typeface="Times New Roman" panose="02020603050405020304" pitchFamily="18" charset="0"/>
                <a:cs typeface="Times New Roman" panose="02020603050405020304" pitchFamily="18" charset="0"/>
              </a:rPr>
              <a:t>利汛</a:t>
            </a:r>
            <a:endParaRPr lang="en-US" sz="2000" dirty="0">
              <a:latin typeface="Times New Roman" panose="02020603050405020304" pitchFamily="18" charset="0"/>
              <a:cs typeface="Times New Roman" panose="02020603050405020304" pitchFamily="18" charset="0"/>
            </a:endParaRPr>
          </a:p>
          <a:p>
            <a:pPr algn="ctr"/>
            <a:r>
              <a:rPr lang="en-US" sz="2000" dirty="0">
                <a:latin typeface="Times New Roman" panose="02020603050405020304" pitchFamily="18" charset="0"/>
                <a:cs typeface="Times New Roman" panose="02020603050405020304" pitchFamily="18" charset="0"/>
              </a:rPr>
              <a:t>King of Aram</a:t>
            </a:r>
          </a:p>
          <a:p>
            <a:pPr algn="ctr"/>
            <a:r>
              <a:rPr lang="zh-CN" altLang="en-US" sz="2000" dirty="0">
                <a:latin typeface="Times New Roman" panose="02020603050405020304" pitchFamily="18" charset="0"/>
                <a:cs typeface="Times New Roman" panose="02020603050405020304" pitchFamily="18" charset="0"/>
              </a:rPr>
              <a:t>亚兰王</a:t>
            </a:r>
            <a:endParaRPr lang="en-US" sz="2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8975316-BFAD-3F49-B71C-FED9B4054FC5}"/>
              </a:ext>
            </a:extLst>
          </p:cNvPr>
          <p:cNvSpPr txBox="1"/>
          <p:nvPr/>
        </p:nvSpPr>
        <p:spPr>
          <a:xfrm>
            <a:off x="2848240" y="2348665"/>
            <a:ext cx="2247254" cy="1015663"/>
          </a:xfrm>
          <a:prstGeom prst="rect">
            <a:avLst/>
          </a:prstGeom>
          <a:noFill/>
        </p:spPr>
        <p:txBody>
          <a:bodyPr wrap="square" rtlCol="0">
            <a:spAutoFit/>
          </a:bodyPr>
          <a:lstStyle/>
          <a:p>
            <a:pPr algn="ctr"/>
            <a:r>
              <a:rPr lang="en-US" sz="2000" dirty="0" err="1">
                <a:latin typeface="Times New Roman" panose="02020603050405020304" pitchFamily="18" charset="0"/>
                <a:cs typeface="Times New Roman" panose="02020603050405020304" pitchFamily="18" charset="0"/>
              </a:rPr>
              <a:t>Pekah</a:t>
            </a:r>
            <a:r>
              <a:rPr lang="zh-CN" altLang="en-US" sz="2000" dirty="0">
                <a:latin typeface="Times New Roman" panose="02020603050405020304" pitchFamily="18" charset="0"/>
                <a:cs typeface="Times New Roman" panose="02020603050405020304" pitchFamily="18" charset="0"/>
              </a:rPr>
              <a:t>比加</a:t>
            </a:r>
            <a:endParaRPr lang="en-US" sz="2000" dirty="0">
              <a:latin typeface="Times New Roman" panose="02020603050405020304" pitchFamily="18" charset="0"/>
              <a:cs typeface="Times New Roman" panose="02020603050405020304" pitchFamily="18" charset="0"/>
            </a:endParaRPr>
          </a:p>
          <a:p>
            <a:pPr algn="ctr"/>
            <a:r>
              <a:rPr lang="en-US" sz="2000" dirty="0">
                <a:latin typeface="Times New Roman" panose="02020603050405020304" pitchFamily="18" charset="0"/>
                <a:cs typeface="Times New Roman" panose="02020603050405020304" pitchFamily="18" charset="0"/>
              </a:rPr>
              <a:t>King of Samaria</a:t>
            </a:r>
          </a:p>
          <a:p>
            <a:pPr algn="ctr"/>
            <a:r>
              <a:rPr lang="zh-CN" altLang="en-US" sz="2000" dirty="0">
                <a:latin typeface="Times New Roman" panose="02020603050405020304" pitchFamily="18" charset="0"/>
                <a:cs typeface="Times New Roman" panose="02020603050405020304" pitchFamily="18" charset="0"/>
              </a:rPr>
              <a:t>撒玛利亚王</a:t>
            </a:r>
            <a:endParaRPr lang="en-US" sz="2000" dirty="0">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id="{F80E0C4B-18B2-434D-961E-4617EBB4973C}"/>
              </a:ext>
            </a:extLst>
          </p:cNvPr>
          <p:cNvSpPr/>
          <p:nvPr/>
        </p:nvSpPr>
        <p:spPr>
          <a:xfrm>
            <a:off x="4844792" y="2287111"/>
            <a:ext cx="1099580" cy="95410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25778B7-714F-2341-AB3C-43CD3D580CEF}"/>
              </a:ext>
            </a:extLst>
          </p:cNvPr>
          <p:cNvSpPr/>
          <p:nvPr/>
        </p:nvSpPr>
        <p:spPr>
          <a:xfrm>
            <a:off x="962025" y="4688243"/>
            <a:ext cx="10267950" cy="1569660"/>
          </a:xfrm>
          <a:prstGeom prst="rect">
            <a:avLst/>
          </a:prstGeom>
          <a:solidFill>
            <a:schemeClr val="tx1"/>
          </a:solidFill>
        </p:spPr>
        <p:txBody>
          <a:bodyPr wrap="square">
            <a:spAutoFit/>
          </a:bodyPr>
          <a:lstStyle/>
          <a:p>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“Let us invade Judah; let us tear it apart and divide it among ourselves, and make the son of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Tabeel</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king over it.” (Isaiah 7:6)</a:t>
            </a:r>
          </a:p>
          <a:p>
            <a:r>
              <a:rPr lang="zh-CN" altLang="en-US" sz="2400" dirty="0">
                <a:solidFill>
                  <a:schemeClr val="bg1"/>
                </a:solidFill>
                <a:latin typeface="Times New Roman" panose="02020603050405020304" pitchFamily="18" charset="0"/>
                <a:cs typeface="Times New Roman" panose="02020603050405020304" pitchFamily="18" charset="0"/>
              </a:rPr>
              <a:t>“我们可以上去，攻击犹大，扰乱它，攻破它，在其中立他比勒的儿子为王。”（赛</a:t>
            </a:r>
            <a:r>
              <a:rPr lang="en-US" altLang="zh-CN" sz="2400" dirty="0">
                <a:solidFill>
                  <a:schemeClr val="bg1"/>
                </a:solidFill>
                <a:latin typeface="Times New Roman" panose="02020603050405020304" pitchFamily="18" charset="0"/>
                <a:cs typeface="Times New Roman" panose="02020603050405020304" pitchFamily="18" charset="0"/>
              </a:rPr>
              <a:t>7:6</a:t>
            </a:r>
            <a:r>
              <a:rPr lang="zh-CN" altLang="en-US" sz="2400" dirty="0">
                <a:solidFill>
                  <a:schemeClr val="bg1"/>
                </a:solidFill>
                <a:latin typeface="Times New Roman" panose="02020603050405020304" pitchFamily="18" charset="0"/>
                <a:cs typeface="Times New Roman" panose="02020603050405020304" pitchFamily="18" charset="0"/>
              </a:rPr>
              <a:t>）</a:t>
            </a:r>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31868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l="11649" r="11649"/>
          <a:stretch/>
        </p:blipFill>
        <p:spPr>
          <a:xfrm>
            <a:off x="4276441" y="0"/>
            <a:ext cx="7923765" cy="6869767"/>
          </a:xfrm>
          <a:prstGeom prst="rect">
            <a:avLst/>
          </a:prstGeom>
          <a:effectLst>
            <a:softEdge rad="635000"/>
          </a:effectLst>
        </p:spPr>
      </p:pic>
      <p:sp>
        <p:nvSpPr>
          <p:cNvPr id="3" name="Rectangle 2">
            <a:extLst>
              <a:ext uri="{FF2B5EF4-FFF2-40B4-BE49-F238E27FC236}">
                <a16:creationId xmlns:a16="http://schemas.microsoft.com/office/drawing/2014/main" id="{2FB56441-4B1D-BA40-9ABA-9FA4D6CCE6C7}"/>
              </a:ext>
            </a:extLst>
          </p:cNvPr>
          <p:cNvSpPr/>
          <p:nvPr/>
        </p:nvSpPr>
        <p:spPr>
          <a:xfrm>
            <a:off x="282222" y="314069"/>
            <a:ext cx="11650134" cy="6229862"/>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25778B7-714F-2341-AB3C-43CD3D580CEF}"/>
              </a:ext>
            </a:extLst>
          </p:cNvPr>
          <p:cNvSpPr/>
          <p:nvPr/>
        </p:nvSpPr>
        <p:spPr>
          <a:xfrm>
            <a:off x="516114" y="2867891"/>
            <a:ext cx="4139013" cy="2246769"/>
          </a:xfrm>
          <a:prstGeom prst="rect">
            <a:avLst/>
          </a:prstGeom>
          <a:solidFill>
            <a:schemeClr val="tx1"/>
          </a:solidFill>
        </p:spPr>
        <p:txBody>
          <a:bodyPr wrap="square">
            <a:spAutoFit/>
          </a:bodyPr>
          <a:lstStyle/>
          <a:p>
            <a:pPr algn="ct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“If you do not stand firm in your faith, you will not stand at all.” (Isaiah 7:9)</a:t>
            </a:r>
          </a:p>
          <a:p>
            <a:pPr algn="ctr"/>
            <a:r>
              <a:rPr lang="zh-CN" altLang="en-US" sz="2800" dirty="0">
                <a:solidFill>
                  <a:schemeClr val="bg1"/>
                </a:solidFill>
                <a:latin typeface="Times New Roman" panose="02020603050405020304" pitchFamily="18" charset="0"/>
                <a:cs typeface="Times New Roman" panose="02020603050405020304" pitchFamily="18" charset="0"/>
              </a:rPr>
              <a:t>“你们若是不信，定然不得立稳”（赛</a:t>
            </a:r>
            <a:r>
              <a:rPr lang="en-US" altLang="zh-CN" sz="2800" dirty="0">
                <a:solidFill>
                  <a:schemeClr val="bg1"/>
                </a:solidFill>
                <a:latin typeface="Times New Roman" panose="02020603050405020304" pitchFamily="18" charset="0"/>
                <a:cs typeface="Times New Roman" panose="02020603050405020304" pitchFamily="18" charset="0"/>
              </a:rPr>
              <a:t>7:9</a:t>
            </a:r>
            <a:r>
              <a:rPr lang="zh-CN" altLang="en-US" sz="2800" dirty="0">
                <a:solidFill>
                  <a:schemeClr val="bg1"/>
                </a:solidFill>
                <a:latin typeface="Times New Roman" panose="02020603050405020304" pitchFamily="18" charset="0"/>
                <a:cs typeface="Times New Roman" panose="02020603050405020304" pitchFamily="18" charset="0"/>
              </a:rPr>
              <a:t>）</a:t>
            </a:r>
            <a:endParaRPr 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44317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10706</TotalTime>
  <Words>15821</Words>
  <Application>Microsoft Office PowerPoint</Application>
  <PresentationFormat>Widescreen</PresentationFormat>
  <Paragraphs>265</Paragraphs>
  <Slides>45</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Balza</dc:creator>
  <cp:lastModifiedBy>Mei Li</cp:lastModifiedBy>
  <cp:revision>145</cp:revision>
  <dcterms:created xsi:type="dcterms:W3CDTF">2020-04-13T16:13:00Z</dcterms:created>
  <dcterms:modified xsi:type="dcterms:W3CDTF">2021-02-22T14:58:34Z</dcterms:modified>
</cp:coreProperties>
</file>