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394" r:id="rId3"/>
    <p:sldId id="564" r:id="rId4"/>
    <p:sldId id="395" r:id="rId5"/>
    <p:sldId id="392" r:id="rId6"/>
    <p:sldId id="569" r:id="rId7"/>
    <p:sldId id="653" r:id="rId8"/>
    <p:sldId id="650" r:id="rId9"/>
    <p:sldId id="654" r:id="rId10"/>
    <p:sldId id="651" r:id="rId11"/>
    <p:sldId id="655" r:id="rId12"/>
    <p:sldId id="656" r:id="rId13"/>
    <p:sldId id="652" r:id="rId14"/>
    <p:sldId id="599" r:id="rId15"/>
    <p:sldId id="659" r:id="rId16"/>
    <p:sldId id="660" r:id="rId17"/>
    <p:sldId id="661" r:id="rId18"/>
    <p:sldId id="662" r:id="rId19"/>
    <p:sldId id="663" r:id="rId20"/>
    <p:sldId id="664" r:id="rId21"/>
    <p:sldId id="665" r:id="rId22"/>
    <p:sldId id="666" r:id="rId23"/>
    <p:sldId id="667" r:id="rId24"/>
    <p:sldId id="668" r:id="rId25"/>
    <p:sldId id="669" r:id="rId26"/>
    <p:sldId id="670" r:id="rId27"/>
    <p:sldId id="671" r:id="rId28"/>
    <p:sldId id="672" r:id="rId29"/>
    <p:sldId id="673" r:id="rId30"/>
    <p:sldId id="674" r:id="rId31"/>
    <p:sldId id="675" r:id="rId32"/>
    <p:sldId id="676" r:id="rId33"/>
    <p:sldId id="677" r:id="rId34"/>
    <p:sldId id="678" r:id="rId35"/>
    <p:sldId id="679" r:id="rId36"/>
    <p:sldId id="680" r:id="rId37"/>
    <p:sldId id="681" r:id="rId38"/>
    <p:sldId id="682" r:id="rId39"/>
    <p:sldId id="683"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57" r:id="rId53"/>
    <p:sldId id="696" r:id="rId54"/>
    <p:sldId id="697" r:id="rId55"/>
    <p:sldId id="698" r:id="rId56"/>
    <p:sldId id="699" r:id="rId57"/>
    <p:sldId id="700" r:id="rId58"/>
    <p:sldId id="658" r:id="rId59"/>
    <p:sldId id="701" r:id="rId60"/>
    <p:sldId id="702" r:id="rId61"/>
    <p:sldId id="354" r:id="rId62"/>
    <p:sldId id="547" r:id="rId63"/>
    <p:sldId id="515" r:id="rId64"/>
    <p:sldId id="703" r:id="rId65"/>
    <p:sldId id="704" r:id="rId66"/>
    <p:sldId id="706" r:id="rId67"/>
    <p:sldId id="707" r:id="rId68"/>
    <p:sldId id="708" r:id="rId69"/>
    <p:sldId id="705" r:id="rId70"/>
    <p:sldId id="709" r:id="rId71"/>
    <p:sldId id="710" r:id="rId72"/>
    <p:sldId id="711" r:id="rId73"/>
    <p:sldId id="713" r:id="rId74"/>
    <p:sldId id="59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11"/>
    <a:srgbClr val="C00000"/>
    <a:srgbClr val="F0EEB9"/>
    <a:srgbClr val="FFF2CC"/>
    <a:srgbClr val="F4EBFF"/>
    <a:srgbClr val="FFE5FC"/>
    <a:srgbClr val="C7FAB1"/>
    <a:srgbClr val="CDC2F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51"/>
    <p:restoredTop sz="94796"/>
  </p:normalViewPr>
  <p:slideViewPr>
    <p:cSldViewPr snapToGrid="0" snapToObjects="1">
      <p:cViewPr varScale="1">
        <p:scale>
          <a:sx n="104" d="100"/>
          <a:sy n="104" d="100"/>
        </p:scale>
        <p:origin x="232" y="840"/>
      </p:cViewPr>
      <p:guideLst>
        <p:guide orient="horz" pos="2160"/>
        <p:guide pos="3862"/>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7B43-29BF-8048-9049-B5019A226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633C2-8CE0-E640-8163-EE8816A288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12C0F5-75FD-EB48-858F-D2A2D964FCDF}"/>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A15A0807-0D25-8840-A850-D92B8ADDB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80AC1-298D-6E4F-B5C8-4F59D906B8B6}"/>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347859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D9F9-CAAE-9F4C-A92B-BBC8391629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47161E-0595-FF40-A4A1-219171017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1061F-8A5F-3D4C-AF5B-8BBC62E37847}"/>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C476539C-2366-BC4A-87AE-347D4BAF2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22FDA-16A6-EA46-BEB2-C088DCDBB1AF}"/>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86282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429BFC-E5FF-FD49-B182-9F86AD124F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C0443-EF0C-CF43-819F-A93918FA14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85C76-2A7E-2F46-AC7D-4271A0B12897}"/>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E4779366-9F18-7D40-91A6-CBBE08B71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DC81F-7FCB-A546-9A82-17DC89A21E67}"/>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78453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AA3B4-9F09-B249-A485-1439CE86D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E37105-FA3A-4746-99C3-F93E68F854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4D72E-85CD-014C-8934-89DDBF29A4EE}"/>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3DF43788-B5AF-7C45-96DD-7E96A8D8D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EC45F-41F3-6543-8A7A-42B126616E4C}"/>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588843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564D-DCA7-DA41-872A-0A87A8FFF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658539-3ADD-4449-BE92-E68B99783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1D6551-E8DE-C445-A991-9310DB9EB214}"/>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9D61B8F2-54A9-EB40-A0A8-465485295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2070C-AE6E-5A4A-8989-60BC0AB59A48}"/>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82851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6E91-51D7-5C40-8EA4-65C7E08FE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92FE2-CB77-4843-A89A-6ED732BF25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B7051E-A17E-124A-BA48-5BE86AADF2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191F81-53E4-4247-8EA9-DFC5E15D3C5A}"/>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6" name="Footer Placeholder 5">
            <a:extLst>
              <a:ext uri="{FF2B5EF4-FFF2-40B4-BE49-F238E27FC236}">
                <a16:creationId xmlns:a16="http://schemas.microsoft.com/office/drawing/2014/main" id="{2B651B88-7833-A84F-BE66-153ADAD35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FA801-1E1C-FA4D-9BC2-BFCD52166899}"/>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55378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5F11C-F907-7048-AD1B-017C672A8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402D5-4BE6-A047-80FA-EC4A48D18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DC5FD-3895-E047-BF76-471226B523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7F0C3F-D544-EA46-A08A-6B5378016E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F1660-C06B-E94E-99A5-C80CF1A324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F2913F-7547-AE4F-B71A-8EB292764106}"/>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8" name="Footer Placeholder 7">
            <a:extLst>
              <a:ext uri="{FF2B5EF4-FFF2-40B4-BE49-F238E27FC236}">
                <a16:creationId xmlns:a16="http://schemas.microsoft.com/office/drawing/2014/main" id="{F3544D8E-4BE1-974C-B936-513FD739A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F56FAC-F11A-A244-B549-DEA7C39A0660}"/>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390088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3C95-13A1-E442-8F13-929C086BEB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FE8931-C625-5B42-8B9E-07E4F5551E76}"/>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4" name="Footer Placeholder 3">
            <a:extLst>
              <a:ext uri="{FF2B5EF4-FFF2-40B4-BE49-F238E27FC236}">
                <a16:creationId xmlns:a16="http://schemas.microsoft.com/office/drawing/2014/main" id="{0BD5CAD9-F2D2-D341-A20D-6806B5F64C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57474E-657E-9D4A-A8A9-D0F0ED826577}"/>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28317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1E26F-0365-0743-A3C3-3CF4B85796FE}"/>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3" name="Footer Placeholder 2">
            <a:extLst>
              <a:ext uri="{FF2B5EF4-FFF2-40B4-BE49-F238E27FC236}">
                <a16:creationId xmlns:a16="http://schemas.microsoft.com/office/drawing/2014/main" id="{85124ADF-A88A-9146-953A-F396A2A248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C6A796-EF4A-C34D-84DA-F1EC1EA3ACE0}"/>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51624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13896-3465-194F-A911-438ECDDD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457082-A86D-F845-8539-404446DCAD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8DF39-F998-9148-82A0-5AA278EEC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62B496-A8D4-5D4B-9AB1-A7577A6A4FB5}"/>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6" name="Footer Placeholder 5">
            <a:extLst>
              <a:ext uri="{FF2B5EF4-FFF2-40B4-BE49-F238E27FC236}">
                <a16:creationId xmlns:a16="http://schemas.microsoft.com/office/drawing/2014/main" id="{F188D008-05B2-F945-9F70-BD05DEC775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699E5-76FC-0144-861D-51D5734AA612}"/>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5450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3ECF-3825-C442-8EAB-207CBE6CE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E2C35-F856-C548-B357-5F5881377E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B425A-A99E-EA42-9205-DF97CECAA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09419D-DF53-5548-8EFD-19A106A9AB2E}"/>
              </a:ext>
            </a:extLst>
          </p:cNvPr>
          <p:cNvSpPr>
            <a:spLocks noGrp="1"/>
          </p:cNvSpPr>
          <p:nvPr>
            <p:ph type="dt" sz="half" idx="10"/>
          </p:nvPr>
        </p:nvSpPr>
        <p:spPr/>
        <p:txBody>
          <a:bodyPr/>
          <a:lstStyle/>
          <a:p>
            <a:fld id="{76EF4E14-D9FB-1749-8201-C5B6E93ACBC0}" type="datetimeFigureOut">
              <a:rPr lang="en-US" smtClean="0"/>
              <a:t>4/23/21</a:t>
            </a:fld>
            <a:endParaRPr lang="en-US"/>
          </a:p>
        </p:txBody>
      </p:sp>
      <p:sp>
        <p:nvSpPr>
          <p:cNvPr id="6" name="Footer Placeholder 5">
            <a:extLst>
              <a:ext uri="{FF2B5EF4-FFF2-40B4-BE49-F238E27FC236}">
                <a16:creationId xmlns:a16="http://schemas.microsoft.com/office/drawing/2014/main" id="{CBF9113B-EBC6-3944-9BDF-54AC92413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25D86-F153-244A-A125-0E776CBE2ACD}"/>
              </a:ext>
            </a:extLst>
          </p:cNvPr>
          <p:cNvSpPr>
            <a:spLocks noGrp="1"/>
          </p:cNvSpPr>
          <p:nvPr>
            <p:ph type="sldNum" sz="quarter" idx="12"/>
          </p:nvPr>
        </p:nvSpPr>
        <p:spPr/>
        <p:txBody>
          <a:bodyPr/>
          <a:lstStyle/>
          <a:p>
            <a:fld id="{7EDF24BC-8041-EE47-B4D3-F3E5D0DC20D2}" type="slidenum">
              <a:rPr lang="en-US" smtClean="0"/>
              <a:t>‹#›</a:t>
            </a:fld>
            <a:endParaRPr lang="en-US"/>
          </a:p>
        </p:txBody>
      </p:sp>
    </p:spTree>
    <p:extLst>
      <p:ext uri="{BB962C8B-B14F-4D97-AF65-F5344CB8AC3E}">
        <p14:creationId xmlns:p14="http://schemas.microsoft.com/office/powerpoint/2010/main" val="137088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CCFEB4-343D-C34A-9FEF-2148C9612D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653F2-6895-2F40-A23B-12D131265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BE03F-566E-9648-B154-B8C117E25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F4E14-D9FB-1749-8201-C5B6E93ACBC0}" type="datetimeFigureOut">
              <a:rPr lang="en-US" smtClean="0"/>
              <a:t>4/23/21</a:t>
            </a:fld>
            <a:endParaRPr lang="en-US"/>
          </a:p>
        </p:txBody>
      </p:sp>
      <p:sp>
        <p:nvSpPr>
          <p:cNvPr id="5" name="Footer Placeholder 4">
            <a:extLst>
              <a:ext uri="{FF2B5EF4-FFF2-40B4-BE49-F238E27FC236}">
                <a16:creationId xmlns:a16="http://schemas.microsoft.com/office/drawing/2014/main" id="{C47097E1-C316-7D48-9CA4-B1F01B19F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CEFA36-20E9-3B4A-BBF5-CFD356D86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F24BC-8041-EE47-B4D3-F3E5D0DC20D2}" type="slidenum">
              <a:rPr lang="en-US" smtClean="0"/>
              <a:t>‹#›</a:t>
            </a:fld>
            <a:endParaRPr lang="en-US"/>
          </a:p>
        </p:txBody>
      </p:sp>
    </p:spTree>
    <p:extLst>
      <p:ext uri="{BB962C8B-B14F-4D97-AF65-F5344CB8AC3E}">
        <p14:creationId xmlns:p14="http://schemas.microsoft.com/office/powerpoint/2010/main" val="1860916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775D7-0477-4E4F-B17B-60F526F3D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CEDB413-261C-7A45-B8EB-07C4DC10293B}"/>
              </a:ext>
            </a:extLst>
          </p:cNvPr>
          <p:cNvSpPr txBox="1"/>
          <p:nvPr/>
        </p:nvSpPr>
        <p:spPr>
          <a:xfrm>
            <a:off x="1205637" y="1434868"/>
            <a:ext cx="10169346" cy="4708981"/>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Welcome to Bible Class</a:t>
            </a:r>
          </a:p>
          <a:p>
            <a:pPr algn="ctr"/>
            <a:r>
              <a:rPr lang="zh-CN" altLang="en-US" sz="7200" dirty="0">
                <a:solidFill>
                  <a:schemeClr val="bg1"/>
                </a:solidFill>
                <a:latin typeface="Times New Roman" panose="02020603050405020304" pitchFamily="18" charset="0"/>
                <a:cs typeface="Times New Roman" panose="02020603050405020304" pitchFamily="18" charset="0"/>
              </a:rPr>
              <a:t>欢迎参加圣经课程</a:t>
            </a:r>
            <a:endParaRPr lang="en-US" sz="7200"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r>
              <a:rPr lang="en-US" sz="2800" dirty="0">
                <a:solidFill>
                  <a:schemeClr val="accent4">
                    <a:lumMod val="40000"/>
                    <a:lumOff val="60000"/>
                  </a:schemeClr>
                </a:solidFill>
                <a:latin typeface="Times New Roman" panose="02020603050405020304" pitchFamily="18" charset="0"/>
                <a:cs typeface="Times New Roman" panose="02020603050405020304" pitchFamily="18" charset="0"/>
              </a:rPr>
              <a:t>The Messiah in the Old Testament</a:t>
            </a:r>
          </a:p>
          <a:p>
            <a:pPr algn="ctr"/>
            <a:r>
              <a:rPr lang="zh-CN" altLang="en-US" sz="6000" dirty="0">
                <a:solidFill>
                  <a:schemeClr val="accent4">
                    <a:lumMod val="40000"/>
                    <a:lumOff val="60000"/>
                  </a:schemeClr>
                </a:solidFill>
                <a:latin typeface="Times New Roman" panose="02020603050405020304" pitchFamily="18" charset="0"/>
                <a:cs typeface="Times New Roman" panose="02020603050405020304" pitchFamily="18" charset="0"/>
              </a:rPr>
              <a:t>旧约中的弥赛亚</a:t>
            </a:r>
            <a:endParaRPr lang="en-US" sz="60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474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4" y="371745"/>
            <a:ext cx="10720552" cy="6001643"/>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rPr>
              <a:t>Jeremiah 23:5-6</a:t>
            </a:r>
          </a:p>
          <a:p>
            <a:r>
              <a:rPr lang="en-US" sz="1600" dirty="0">
                <a:latin typeface="Times New Roman" panose="02020603050405020304" pitchFamily="18" charset="0"/>
                <a:ea typeface="Times New Roman" panose="02020603050405020304" pitchFamily="18" charset="0"/>
              </a:rPr>
              <a:t>“The days are coming,” declares the LORD, “when </a:t>
            </a:r>
            <a:r>
              <a:rPr lang="en-US" sz="1600" dirty="0">
                <a:highlight>
                  <a:srgbClr val="FFFF00"/>
                </a:highlight>
                <a:latin typeface="Times New Roman" panose="02020603050405020304" pitchFamily="18" charset="0"/>
                <a:ea typeface="Times New Roman" panose="02020603050405020304" pitchFamily="18" charset="0"/>
              </a:rPr>
              <a:t>I will raise up to David a righteous Branch, </a:t>
            </a:r>
            <a:r>
              <a:rPr lang="en-US" sz="1600" dirty="0">
                <a:latin typeface="Times New Roman" panose="02020603050405020304" pitchFamily="18" charset="0"/>
                <a:ea typeface="Times New Roman" panose="02020603050405020304" pitchFamily="18" charset="0"/>
              </a:rPr>
              <a:t>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a:t>
            </a:r>
            <a:r>
              <a:rPr lang="zh-CN" altLang="en-US" sz="4800" dirty="0">
                <a:highlight>
                  <a:srgbClr val="FFFF00"/>
                </a:highlight>
              </a:rPr>
              <a:t>我要给大卫兴起一个公义的苗裔</a:t>
            </a:r>
            <a:r>
              <a:rPr lang="zh-CN" altLang="en-US" sz="4800" dirty="0"/>
              <a:t>。他必掌王权，行事有智慧，在地上施行公平和公义。在他的日子，犹大必得救，以色列也安然居住。他的名必称为耶和华我们的义。”</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FFF400-684E-DA48-ABA8-1BDA84922782}"/>
              </a:ext>
            </a:extLst>
          </p:cNvPr>
          <p:cNvSpPr/>
          <p:nvPr/>
        </p:nvSpPr>
        <p:spPr>
          <a:xfrm>
            <a:off x="735721" y="1170554"/>
            <a:ext cx="10452515" cy="830997"/>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 that day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Branch of the LORD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will be beautiful and glorious, and the fruit of the land will be the pride and glory of the survivors in Israel.” (Isaiah 4:2)</a:t>
            </a:r>
          </a:p>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shoot will come up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from the stump of Jesse; from his roots a Branch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will bear fruit.” (Isaiah 11:1)</a:t>
            </a:r>
          </a:p>
        </p:txBody>
      </p:sp>
      <p:sp>
        <p:nvSpPr>
          <p:cNvPr id="5" name="Rectangle 4">
            <a:extLst>
              <a:ext uri="{FF2B5EF4-FFF2-40B4-BE49-F238E27FC236}">
                <a16:creationId xmlns:a16="http://schemas.microsoft.com/office/drawing/2014/main" id="{44150D4F-D2C1-4359-8118-E8535611D72E}"/>
              </a:ext>
            </a:extLst>
          </p:cNvPr>
          <p:cNvSpPr/>
          <p:nvPr/>
        </p:nvSpPr>
        <p:spPr>
          <a:xfrm>
            <a:off x="507122" y="3810844"/>
            <a:ext cx="11242918" cy="2554545"/>
          </a:xfrm>
          <a:prstGeom prst="rect">
            <a:avLst/>
          </a:prstGeom>
          <a:solidFill>
            <a:schemeClr val="tx1"/>
          </a:solidFill>
        </p:spPr>
        <p:txBody>
          <a:bodyPr wrap="square">
            <a:spAutoFit/>
          </a:bodyPr>
          <a:lstStyle/>
          <a:p>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“到那日，</a:t>
            </a:r>
            <a:r>
              <a:rPr lang="zh-CN" altLang="en-US" sz="4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耶和华发生的苗</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，必华美尊荣，地的出产，必为以色列逃脱的人显为荣华茂盛。”（赛</a:t>
            </a:r>
            <a:r>
              <a:rPr lang="en-US" altLang="zh-CN"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4:2</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0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从耶西的本</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必发一条，</a:t>
            </a:r>
            <a:r>
              <a:rPr lang="zh-CN" altLang="en-US" sz="40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从他根生的枝子</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必结果实。”（赛</a:t>
            </a:r>
            <a:r>
              <a:rPr lang="en-US" altLang="zh-CN"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11:1</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186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4" y="435403"/>
            <a:ext cx="10720552" cy="6001643"/>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rPr>
              <a:t>Jeremiah 23:5-6</a:t>
            </a:r>
          </a:p>
          <a:p>
            <a:r>
              <a:rPr lang="en-US" sz="1600" dirty="0">
                <a:latin typeface="Times New Roman" panose="02020603050405020304" pitchFamily="18" charset="0"/>
                <a:ea typeface="Times New Roman" panose="02020603050405020304" pitchFamily="18" charset="0"/>
              </a:rPr>
              <a:t>“The days are coming,” declares the LORD, “when </a:t>
            </a:r>
            <a:r>
              <a:rPr lang="en-US" sz="1600" dirty="0">
                <a:highlight>
                  <a:srgbClr val="FFFF00"/>
                </a:highlight>
                <a:latin typeface="Times New Roman" panose="02020603050405020304" pitchFamily="18" charset="0"/>
                <a:ea typeface="Times New Roman" panose="02020603050405020304" pitchFamily="18" charset="0"/>
              </a:rPr>
              <a:t>I will raise up to David a righteous Branch, </a:t>
            </a:r>
            <a:r>
              <a:rPr lang="en-US" sz="1600" dirty="0">
                <a:latin typeface="Times New Roman" panose="02020603050405020304" pitchFamily="18" charset="0"/>
                <a:ea typeface="Times New Roman" panose="02020603050405020304" pitchFamily="18" charset="0"/>
              </a:rPr>
              <a:t>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a:t>
            </a:r>
            <a:r>
              <a:rPr lang="zh-CN" altLang="en-US" sz="4800" dirty="0">
                <a:highlight>
                  <a:srgbClr val="FFFF00"/>
                </a:highlight>
              </a:rPr>
              <a:t>我要给大卫兴起一个公义的苗裔。</a:t>
            </a:r>
            <a:r>
              <a:rPr lang="zh-CN" altLang="en-US" sz="4800" dirty="0"/>
              <a:t>他必掌王权，行事有智慧，在地上施行公平和公义。在他的日子，犹大必得救，以色列也安然居住。他的名必称为耶和华我们的义。”</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FFF400-684E-DA48-ABA8-1BDA84922782}"/>
              </a:ext>
            </a:extLst>
          </p:cNvPr>
          <p:cNvSpPr/>
          <p:nvPr/>
        </p:nvSpPr>
        <p:spPr>
          <a:xfrm>
            <a:off x="869741" y="1097201"/>
            <a:ext cx="10452515" cy="1077218"/>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“Listen, O high priest Joshua and your associates seated before you, who are men symbolic of things to come: I am going to bring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my servant, the Branch</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(Zechariah 3:8)</a:t>
            </a:r>
          </a:p>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“Tell him this is what the LORD Almighty says: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Here is the man whose name is the Branch</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and he will branch out from his place and build the temple of the LORD.” (Zechariah 6:12)</a:t>
            </a:r>
          </a:p>
        </p:txBody>
      </p:sp>
      <p:sp>
        <p:nvSpPr>
          <p:cNvPr id="5" name="Rectangle 4">
            <a:extLst>
              <a:ext uri="{FF2B5EF4-FFF2-40B4-BE49-F238E27FC236}">
                <a16:creationId xmlns:a16="http://schemas.microsoft.com/office/drawing/2014/main" id="{7B99F121-ACE4-4F77-927D-99F2B9974692}"/>
              </a:ext>
            </a:extLst>
          </p:cNvPr>
          <p:cNvSpPr/>
          <p:nvPr/>
        </p:nvSpPr>
        <p:spPr>
          <a:xfrm>
            <a:off x="735721" y="3746322"/>
            <a:ext cx="10452515" cy="2862322"/>
          </a:xfrm>
          <a:prstGeom prst="rect">
            <a:avLst/>
          </a:prstGeom>
          <a:solidFill>
            <a:schemeClr val="tx1"/>
          </a:solidFill>
        </p:spPr>
        <p:txBody>
          <a:bodyPr wrap="square">
            <a:spAutoFit/>
          </a:bodyPr>
          <a:lstStyle/>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“大祭司约书亚阿，你和坐在你面前的同伴都当听。我必使</a:t>
            </a:r>
            <a:r>
              <a:rPr lang="zh-CN" altLang="en-US" sz="3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我仆人</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大卫的</a:t>
            </a:r>
            <a:r>
              <a:rPr lang="zh-CN" altLang="en-US" sz="3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苗裔</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发出。”（亚</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3:8</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“对他说，万军之耶和华如此说，看哪，</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那名称为大卫苗裔的</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，他要在本处长起来。并要建造耶和华的殿。”（亚</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6:12</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0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4" y="328865"/>
            <a:ext cx="10720552" cy="6001643"/>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rPr>
              <a:t>Jeremiah 23:5-6</a:t>
            </a:r>
          </a:p>
          <a:p>
            <a:r>
              <a:rPr lang="en-US" sz="1600" dirty="0">
                <a:latin typeface="Times New Roman" panose="02020603050405020304" pitchFamily="18" charset="0"/>
                <a:ea typeface="Times New Roman" panose="02020603050405020304" pitchFamily="18" charset="0"/>
              </a:rPr>
              <a:t>“The days are coming,” declares the LORD, “when </a:t>
            </a:r>
            <a:r>
              <a:rPr lang="en-US" sz="1600" dirty="0">
                <a:highlight>
                  <a:srgbClr val="FFFF00"/>
                </a:highlight>
                <a:latin typeface="Times New Roman" panose="02020603050405020304" pitchFamily="18" charset="0"/>
                <a:ea typeface="Times New Roman" panose="02020603050405020304" pitchFamily="18" charset="0"/>
              </a:rPr>
              <a:t>I will raise up to David a righteous Branch, </a:t>
            </a:r>
            <a:r>
              <a:rPr lang="en-US" sz="1600" dirty="0">
                <a:latin typeface="Times New Roman" panose="02020603050405020304" pitchFamily="18" charset="0"/>
                <a:ea typeface="Times New Roman" panose="02020603050405020304" pitchFamily="18" charset="0"/>
              </a:rPr>
              <a:t>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a:t>
            </a:r>
            <a:r>
              <a:rPr lang="zh-CN" altLang="en-US" sz="4800" dirty="0">
                <a:highlight>
                  <a:srgbClr val="FFFF00"/>
                </a:highlight>
              </a:rPr>
              <a:t>我要给大卫兴起一个公义的苗裔</a:t>
            </a:r>
            <a:r>
              <a:rPr lang="zh-CN" altLang="en-US" sz="4800" dirty="0"/>
              <a:t>。他必掌王权，行事有智慧，在地上施行公平和公义。在他的日子，犹大必得救，以色列也安然居住。他的名必称为耶和华我们的义。”</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FFF400-684E-DA48-ABA8-1BDA84922782}"/>
              </a:ext>
            </a:extLst>
          </p:cNvPr>
          <p:cNvSpPr/>
          <p:nvPr/>
        </p:nvSpPr>
        <p:spPr>
          <a:xfrm>
            <a:off x="735722" y="4637737"/>
            <a:ext cx="10452515" cy="1692771"/>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record of the genealogy of Jesus Christ the son of David” (Matthew 1:1). </a:t>
            </a:r>
          </a:p>
          <a:p>
            <a:r>
              <a:rPr lang="zh-CN" alt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“亚伯拉罕的后裔，大卫的子孙，耶稣基督的家谱。”（太</a:t>
            </a:r>
            <a:r>
              <a:rPr lang="en-US" altLang="zh-CN"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1:1</a:t>
            </a:r>
            <a:r>
              <a:rPr lang="zh-CN" alt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85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56429" y="389156"/>
            <a:ext cx="10720552" cy="5632311"/>
          </a:xfrm>
          <a:prstGeom prst="rect">
            <a:avLst/>
          </a:prstGeom>
        </p:spPr>
        <p:txBody>
          <a:bodyPr wrap="square">
            <a:spAutoFit/>
          </a:bodyPr>
          <a:lstStyle/>
          <a:p>
            <a:r>
              <a:rPr lang="en-US" sz="1600" b="1" dirty="0">
                <a:latin typeface="Times New Roman" panose="02020603050405020304" pitchFamily="18" charset="0"/>
                <a:ea typeface="Times New Roman" panose="02020603050405020304" pitchFamily="18" charset="0"/>
              </a:rPr>
              <a:t>Jeremiah 23:5-6</a:t>
            </a:r>
          </a:p>
          <a:p>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“The days are coming,” declares the LORD, “when I will raise up to David a </a:t>
            </a:r>
            <a:r>
              <a:rPr lang="en-US" sz="1600" dirty="0">
                <a:highlight>
                  <a:srgbClr val="FFFF00"/>
                </a:highlight>
                <a:latin typeface="Times New Roman" panose="02020603050405020304" pitchFamily="18" charset="0"/>
                <a:ea typeface="Times New Roman" panose="02020603050405020304" pitchFamily="18" charset="0"/>
              </a:rPr>
              <a:t>righteous</a:t>
            </a:r>
            <a:r>
              <a:rPr lang="en-US" sz="1600" dirty="0">
                <a:latin typeface="Times New Roman" panose="02020603050405020304" pitchFamily="18" charset="0"/>
                <a:ea typeface="Times New Roman" panose="02020603050405020304" pitchFamily="18" charset="0"/>
              </a:rPr>
              <a:t> </a:t>
            </a:r>
            <a:r>
              <a:rPr lang="en-US" sz="1600" dirty="0">
                <a:solidFill>
                  <a:schemeClr val="tx1">
                    <a:lumMod val="50000"/>
                    <a:lumOff val="50000"/>
                  </a:schemeClr>
                </a:solidFill>
                <a:latin typeface="Times New Roman" panose="02020603050405020304" pitchFamily="18" charset="0"/>
                <a:ea typeface="Times New Roman" panose="02020603050405020304" pitchFamily="18" charset="0"/>
              </a:rPr>
              <a:t>Branch, a King who will reign wisely and do what is just and right in the land. In his days Judah will be saved and Israel will live in safety. This is the name by which he will be called: The LORD </a:t>
            </a:r>
            <a:r>
              <a:rPr lang="en-US" sz="1600" dirty="0">
                <a:highlight>
                  <a:srgbClr val="FFFF00"/>
                </a:highlight>
                <a:latin typeface="Times New Roman" panose="02020603050405020304" pitchFamily="18" charset="0"/>
                <a:ea typeface="Times New Roman" panose="02020603050405020304" pitchFamily="18" charset="0"/>
              </a:rPr>
              <a:t>Our Righteousness</a:t>
            </a:r>
            <a:r>
              <a:rPr lang="en-US" sz="1600" dirty="0">
                <a:latin typeface="Times New Roman" panose="02020603050405020304" pitchFamily="18" charset="0"/>
                <a:ea typeface="Times New Roman" panose="02020603050405020304" pitchFamily="18" charset="0"/>
              </a:rPr>
              <a:t>.” </a:t>
            </a:r>
          </a:p>
          <a:p>
            <a:r>
              <a:rPr lang="zh-CN" altLang="en-US" sz="4400" dirty="0"/>
              <a:t>耶</a:t>
            </a:r>
            <a:r>
              <a:rPr lang="en-US" altLang="zh-CN" sz="4400" dirty="0"/>
              <a:t>23:5-6</a:t>
            </a:r>
          </a:p>
          <a:p>
            <a:r>
              <a:rPr lang="en-US" altLang="zh-CN" sz="4400" dirty="0"/>
              <a:t>“</a:t>
            </a:r>
            <a:r>
              <a:rPr lang="zh-CN" altLang="en-US" sz="4400" dirty="0">
                <a:solidFill>
                  <a:schemeClr val="tx1">
                    <a:lumMod val="50000"/>
                    <a:lumOff val="50000"/>
                  </a:schemeClr>
                </a:solidFill>
                <a:latin typeface="Times New Roman" panose="02020603050405020304" pitchFamily="18" charset="0"/>
              </a:rPr>
              <a:t>耶和华说，日子将到，我要给大卫兴起一个</a:t>
            </a:r>
            <a:r>
              <a:rPr lang="zh-CN" altLang="en-US" sz="4400" dirty="0">
                <a:highlight>
                  <a:srgbClr val="FFFF00"/>
                </a:highlight>
                <a:latin typeface="Times New Roman" panose="02020603050405020304" pitchFamily="18" charset="0"/>
              </a:rPr>
              <a:t>公义的</a:t>
            </a:r>
            <a:r>
              <a:rPr lang="zh-CN" altLang="en-US" sz="4400" dirty="0">
                <a:solidFill>
                  <a:schemeClr val="tx1">
                    <a:lumMod val="50000"/>
                    <a:lumOff val="50000"/>
                  </a:schemeClr>
                </a:solidFill>
                <a:latin typeface="Times New Roman" panose="02020603050405020304" pitchFamily="18" charset="0"/>
              </a:rPr>
              <a:t>苗裔。他必掌王权，行事有智慧，在地上施行公平和公义。在他的日子，犹大必得救，以色列也安然居住。他的名必称为耶和华</a:t>
            </a:r>
            <a:r>
              <a:rPr lang="zh-CN" altLang="en-US" sz="4400" dirty="0">
                <a:highlight>
                  <a:srgbClr val="FFFF00"/>
                </a:highlight>
                <a:latin typeface="Times New Roman" panose="02020603050405020304" pitchFamily="18" charset="0"/>
              </a:rPr>
              <a:t>我们的义</a:t>
            </a:r>
            <a:r>
              <a:rPr lang="zh-CN" altLang="en-US" sz="4400" dirty="0">
                <a:solidFill>
                  <a:schemeClr val="tx1">
                    <a:lumMod val="50000"/>
                    <a:lumOff val="50000"/>
                  </a:schemeClr>
                </a:solidFill>
                <a:latin typeface="Times New Roman" panose="02020603050405020304" pitchFamily="18" charset="0"/>
              </a:rPr>
              <a:t>。</a:t>
            </a:r>
            <a:r>
              <a:rPr lang="zh-CN" altLang="en-US" sz="4400" dirty="0"/>
              <a:t>”</a:t>
            </a:r>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83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788895" y="1536174"/>
            <a:ext cx="10793506" cy="3293209"/>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“Anyone who lives on milk, being still an infant, is not acquainted with </a:t>
            </a:r>
            <a:r>
              <a:rPr lang="en-US" sz="1600" dirty="0">
                <a:highlight>
                  <a:srgbClr val="FFFF00"/>
                </a:highlight>
                <a:latin typeface="Times New Roman" panose="02020603050405020304" pitchFamily="18" charset="0"/>
                <a:cs typeface="Times New Roman" panose="02020603050405020304" pitchFamily="18" charset="0"/>
              </a:rPr>
              <a:t>the teaching about righteousness</a:t>
            </a:r>
            <a:r>
              <a:rPr lang="en-US" sz="1600" dirty="0">
                <a:latin typeface="Times New Roman" panose="02020603050405020304" pitchFamily="18" charset="0"/>
                <a:cs typeface="Times New Roman" panose="02020603050405020304" pitchFamily="18" charset="0"/>
              </a:rPr>
              <a:t>. But solid food is for the mature, who by constant use have trained themselves to distinguish good from evil.” (Hebrews 5:13–14)</a:t>
            </a:r>
          </a:p>
          <a:p>
            <a:r>
              <a:rPr lang="zh-CN" altLang="en-US" sz="4400" dirty="0">
                <a:latin typeface="Times New Roman" panose="02020603050405020304" pitchFamily="18" charset="0"/>
                <a:cs typeface="Times New Roman" panose="02020603050405020304" pitchFamily="18" charset="0"/>
              </a:rPr>
              <a:t>“凡只能吃奶的，都不熟练</a:t>
            </a:r>
            <a:r>
              <a:rPr lang="zh-CN" altLang="en-US" sz="4400" dirty="0">
                <a:highlight>
                  <a:srgbClr val="FFFF00"/>
                </a:highlight>
                <a:latin typeface="Times New Roman" panose="02020603050405020304" pitchFamily="18" charset="0"/>
                <a:cs typeface="Times New Roman" panose="02020603050405020304" pitchFamily="18" charset="0"/>
              </a:rPr>
              <a:t>仁义的道理</a:t>
            </a:r>
            <a:r>
              <a:rPr lang="zh-CN" altLang="en-US" sz="4400" dirty="0">
                <a:latin typeface="Times New Roman" panose="02020603050405020304" pitchFamily="18" charset="0"/>
                <a:cs typeface="Times New Roman" panose="02020603050405020304" pitchFamily="18" charset="0"/>
              </a:rPr>
              <a:t>。因为他是婴孩。惟独长大成人的，才能吃干粮，他们的心窍，习练得通达，就能分辨好歹了。”（来</a:t>
            </a:r>
            <a:r>
              <a:rPr lang="en-US" altLang="zh-CN" sz="4400" dirty="0">
                <a:latin typeface="Times New Roman" panose="02020603050405020304" pitchFamily="18" charset="0"/>
                <a:cs typeface="Times New Roman" panose="02020603050405020304" pitchFamily="18" charset="0"/>
              </a:rPr>
              <a:t>5:13-14</a:t>
            </a:r>
            <a:r>
              <a:rPr lang="zh-CN" alt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317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994374" y="1882622"/>
            <a:ext cx="10225829" cy="2831544"/>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“righteous”</a:t>
            </a:r>
          </a:p>
          <a:p>
            <a:r>
              <a:rPr lang="zh-CN" altLang="en-US" sz="5400" b="1" dirty="0">
                <a:latin typeface="Times New Roman" panose="02020603050405020304" pitchFamily="18" charset="0"/>
                <a:cs typeface="Times New Roman" panose="02020603050405020304" pitchFamily="18" charset="0"/>
              </a:rPr>
              <a:t>“公义的”</a:t>
            </a:r>
            <a:endParaRPr lang="en-US" sz="5400" b="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“to be right, guiltless, correct, without fault, flawless, holy.” </a:t>
            </a:r>
          </a:p>
          <a:p>
            <a:r>
              <a:rPr lang="zh-CN" altLang="en-US" sz="4400" dirty="0">
                <a:latin typeface="Times New Roman" panose="02020603050405020304" pitchFamily="18" charset="0"/>
                <a:cs typeface="Times New Roman" panose="02020603050405020304" pitchFamily="18" charset="0"/>
              </a:rPr>
              <a:t>“对的，无罪的，正确的，没有过错的，没有缺陷的，圣洁的”</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9103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994374" y="2214092"/>
            <a:ext cx="10225829" cy="2123658"/>
          </a:xfrm>
          <a:prstGeom prst="rect">
            <a:avLst/>
          </a:prstGeom>
          <a:noFill/>
        </p:spPr>
        <p:txBody>
          <a:bodyPr wrap="square" rtlCol="0">
            <a:spAutoFit/>
          </a:bodyPr>
          <a:lstStyle/>
          <a:p>
            <a:pPr lvl="1"/>
            <a:r>
              <a:rPr lang="en-US" sz="2400" dirty="0">
                <a:latin typeface="Times New Roman" panose="02020603050405020304" pitchFamily="18" charset="0"/>
                <a:cs typeface="Times New Roman" panose="02020603050405020304" pitchFamily="18" charset="0"/>
              </a:rPr>
              <a:t>5) Name some people, other than Jesus, who are “righteous”. </a:t>
            </a:r>
          </a:p>
          <a:p>
            <a:pPr lvl="1"/>
            <a:r>
              <a:rPr lang="zh-CN" altLang="en-US" sz="5400" dirty="0">
                <a:latin typeface="Times New Roman" panose="02020603050405020304" pitchFamily="18" charset="0"/>
                <a:cs typeface="Times New Roman" panose="02020603050405020304" pitchFamily="18" charset="0"/>
              </a:rPr>
              <a:t>请举出“义”人的名字，除了耶稣？</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8738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small, dark, front&#10;&#10;Description automatically generated">
            <a:extLst>
              <a:ext uri="{FF2B5EF4-FFF2-40B4-BE49-F238E27FC236}">
                <a16:creationId xmlns:a16="http://schemas.microsoft.com/office/drawing/2014/main" id="{9CA6419C-473E-EB49-BD82-5D87B606895E}"/>
              </a:ext>
            </a:extLst>
          </p:cNvPr>
          <p:cNvPicPr>
            <a:picLocks noChangeAspect="1"/>
          </p:cNvPicPr>
          <p:nvPr/>
        </p:nvPicPr>
        <p:blipFill>
          <a:blip r:embed="rId2"/>
          <a:stretch>
            <a:fillRect/>
          </a:stretch>
        </p:blipFill>
        <p:spPr>
          <a:xfrm>
            <a:off x="0" y="914400"/>
            <a:ext cx="4769786" cy="5943600"/>
          </a:xfrm>
          <a:prstGeom prst="rect">
            <a:avLst/>
          </a:prstGeom>
        </p:spPr>
      </p:pic>
      <p:sp>
        <p:nvSpPr>
          <p:cNvPr id="10" name="TextBox 9">
            <a:extLst>
              <a:ext uri="{FF2B5EF4-FFF2-40B4-BE49-F238E27FC236}">
                <a16:creationId xmlns:a16="http://schemas.microsoft.com/office/drawing/2014/main" id="{16B78367-BEB7-C346-AC2F-51841FA22B53}"/>
              </a:ext>
            </a:extLst>
          </p:cNvPr>
          <p:cNvSpPr txBox="1"/>
          <p:nvPr/>
        </p:nvSpPr>
        <p:spPr>
          <a:xfrm>
            <a:off x="4138638" y="1189832"/>
            <a:ext cx="7552571" cy="489364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Abel </a:t>
            </a:r>
          </a:p>
          <a:p>
            <a:r>
              <a:rPr lang="en-US" dirty="0">
                <a:latin typeface="Times New Roman" panose="02020603050405020304" pitchFamily="18" charset="0"/>
                <a:cs typeface="Times New Roman" panose="02020603050405020304" pitchFamily="18" charset="0"/>
              </a:rPr>
              <a:t>Hebrews 11:4 - “By faith Abel offered God a better sacrifice than Cain did. By faith </a:t>
            </a:r>
            <a:r>
              <a:rPr lang="en-US" dirty="0">
                <a:highlight>
                  <a:srgbClr val="FFFF00"/>
                </a:highlight>
                <a:latin typeface="Times New Roman" panose="02020603050405020304" pitchFamily="18" charset="0"/>
                <a:cs typeface="Times New Roman" panose="02020603050405020304" pitchFamily="18" charset="0"/>
              </a:rPr>
              <a:t>he was commended as a righteous man</a:t>
            </a:r>
            <a:r>
              <a:rPr lang="en-US" dirty="0">
                <a:latin typeface="Times New Roman" panose="02020603050405020304" pitchFamily="18" charset="0"/>
                <a:cs typeface="Times New Roman" panose="02020603050405020304" pitchFamily="18" charset="0"/>
              </a:rPr>
              <a:t>, when God spoke well of his offerings.”</a:t>
            </a:r>
          </a:p>
          <a:p>
            <a:r>
              <a:rPr lang="zh-CN" altLang="en-US" sz="4800" b="1" dirty="0">
                <a:latin typeface="Times New Roman" panose="02020603050405020304" pitchFamily="18" charset="0"/>
                <a:cs typeface="Times New Roman" panose="02020603050405020304" pitchFamily="18" charset="0"/>
              </a:rPr>
              <a:t>亚伯</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来</a:t>
            </a:r>
            <a:r>
              <a:rPr lang="en-US" altLang="zh-CN" sz="4800" dirty="0">
                <a:latin typeface="Times New Roman" panose="02020603050405020304" pitchFamily="18" charset="0"/>
                <a:cs typeface="Times New Roman" panose="02020603050405020304" pitchFamily="18" charset="0"/>
              </a:rPr>
              <a:t>11:4</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 </a:t>
            </a:r>
            <a:r>
              <a:rPr lang="zh-CN" altLang="en-US" sz="4800" dirty="0">
                <a:latin typeface="Times New Roman" panose="02020603050405020304" pitchFamily="18" charset="0"/>
                <a:cs typeface="Times New Roman" panose="02020603050405020304" pitchFamily="18" charset="0"/>
              </a:rPr>
              <a:t>“亚伯因着信献祭与神，比该隐所献的更美，因此</a:t>
            </a:r>
            <a:r>
              <a:rPr lang="zh-CN" altLang="en-US" sz="4800" dirty="0">
                <a:highlight>
                  <a:srgbClr val="FFFF00"/>
                </a:highlight>
                <a:latin typeface="Times New Roman" panose="02020603050405020304" pitchFamily="18" charset="0"/>
                <a:cs typeface="Times New Roman" panose="02020603050405020304" pitchFamily="18" charset="0"/>
              </a:rPr>
              <a:t>便得了称义的见证</a:t>
            </a:r>
            <a:r>
              <a:rPr lang="zh-CN" altLang="en-US" sz="4800" dirty="0">
                <a:latin typeface="Times New Roman" panose="02020603050405020304" pitchFamily="18" charset="0"/>
                <a:cs typeface="Times New Roman" panose="02020603050405020304" pitchFamily="18" charset="0"/>
              </a:rPr>
              <a:t>，就是神指他礼物作的见证。”</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292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dark room&#10;&#10;Description automatically generated">
            <a:extLst>
              <a:ext uri="{FF2B5EF4-FFF2-40B4-BE49-F238E27FC236}">
                <a16:creationId xmlns:a16="http://schemas.microsoft.com/office/drawing/2014/main" id="{D4A6F98A-C81E-BF42-832D-510791F3D70E}"/>
              </a:ext>
            </a:extLst>
          </p:cNvPr>
          <p:cNvPicPr>
            <a:picLocks noChangeAspect="1"/>
          </p:cNvPicPr>
          <p:nvPr/>
        </p:nvPicPr>
        <p:blipFill>
          <a:blip r:embed="rId2"/>
          <a:stretch>
            <a:fillRect/>
          </a:stretch>
        </p:blipFill>
        <p:spPr>
          <a:xfrm>
            <a:off x="6047649" y="713649"/>
            <a:ext cx="6144351" cy="6144351"/>
          </a:xfrm>
          <a:prstGeom prst="rect">
            <a:avLst/>
          </a:prstGeom>
        </p:spPr>
      </p:pic>
      <p:sp>
        <p:nvSpPr>
          <p:cNvPr id="10" name="TextBox 9">
            <a:extLst>
              <a:ext uri="{FF2B5EF4-FFF2-40B4-BE49-F238E27FC236}">
                <a16:creationId xmlns:a16="http://schemas.microsoft.com/office/drawing/2014/main" id="{16B78367-BEB7-C346-AC2F-51841FA22B53}"/>
              </a:ext>
            </a:extLst>
          </p:cNvPr>
          <p:cNvSpPr txBox="1"/>
          <p:nvPr/>
        </p:nvSpPr>
        <p:spPr>
          <a:xfrm>
            <a:off x="636655" y="902835"/>
            <a:ext cx="5470634" cy="461664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Noah</a:t>
            </a:r>
          </a:p>
          <a:p>
            <a:r>
              <a:rPr lang="en-US" dirty="0">
                <a:latin typeface="Times New Roman" panose="02020603050405020304" pitchFamily="18" charset="0"/>
                <a:cs typeface="Times New Roman" panose="02020603050405020304" pitchFamily="18" charset="0"/>
              </a:rPr>
              <a:t>Genesis 6:9 - “</a:t>
            </a:r>
            <a:r>
              <a:rPr lang="en-US" dirty="0">
                <a:highlight>
                  <a:srgbClr val="FFFF00"/>
                </a:highlight>
                <a:latin typeface="Times New Roman" panose="02020603050405020304" pitchFamily="18" charset="0"/>
                <a:cs typeface="Times New Roman" panose="02020603050405020304" pitchFamily="18" charset="0"/>
              </a:rPr>
              <a:t>Noah was a righteous man</a:t>
            </a:r>
            <a:r>
              <a:rPr lang="en-US" dirty="0">
                <a:latin typeface="Times New Roman" panose="02020603050405020304" pitchFamily="18" charset="0"/>
                <a:cs typeface="Times New Roman" panose="02020603050405020304" pitchFamily="18" charset="0"/>
              </a:rPr>
              <a:t>, blameless among the people of his time, and he walked with God.”</a:t>
            </a:r>
          </a:p>
          <a:p>
            <a:r>
              <a:rPr lang="zh-CN" altLang="en-US" sz="4800" b="1" dirty="0">
                <a:latin typeface="Times New Roman" panose="02020603050405020304" pitchFamily="18" charset="0"/>
                <a:cs typeface="Times New Roman" panose="02020603050405020304" pitchFamily="18" charset="0"/>
              </a:rPr>
              <a:t>诺亚</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创</a:t>
            </a:r>
            <a:r>
              <a:rPr lang="en-US" altLang="zh-CN" sz="4800" dirty="0">
                <a:latin typeface="Times New Roman" panose="02020603050405020304" pitchFamily="18" charset="0"/>
                <a:cs typeface="Times New Roman" panose="02020603050405020304" pitchFamily="18" charset="0"/>
              </a:rPr>
              <a:t>6:9</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 </a:t>
            </a:r>
            <a:r>
              <a:rPr lang="zh-CN" altLang="en-US" sz="4800" dirty="0">
                <a:latin typeface="Times New Roman" panose="02020603050405020304" pitchFamily="18" charset="0"/>
                <a:cs typeface="Times New Roman" panose="02020603050405020304" pitchFamily="18" charset="0"/>
              </a:rPr>
              <a:t>“</a:t>
            </a:r>
            <a:r>
              <a:rPr lang="zh-CN" altLang="en-US" sz="4800" dirty="0">
                <a:highlight>
                  <a:srgbClr val="FFFF00"/>
                </a:highlight>
                <a:latin typeface="Times New Roman" panose="02020603050405020304" pitchFamily="18" charset="0"/>
                <a:cs typeface="Times New Roman" panose="02020603050405020304" pitchFamily="18" charset="0"/>
              </a:rPr>
              <a:t>挪亚是个义人</a:t>
            </a:r>
            <a:r>
              <a:rPr lang="zh-CN" altLang="en-US" sz="4800" dirty="0">
                <a:latin typeface="Times New Roman" panose="02020603050405020304" pitchFamily="18" charset="0"/>
                <a:cs typeface="Times New Roman" panose="02020603050405020304" pitchFamily="18" charset="0"/>
              </a:rPr>
              <a:t>，在当时的世代是个完全人。挪亚与神同行。”</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14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a:blip r:embed="rId2"/>
          <a:srcRect/>
          <a:stretch/>
        </p:blipFill>
        <p:spPr>
          <a:xfrm>
            <a:off x="0" y="0"/>
            <a:ext cx="6858000" cy="6858000"/>
          </a:xfrm>
          <a:prstGeom prst="rect">
            <a:avLst/>
          </a:prstGeom>
        </p:spPr>
      </p:pic>
      <p:sp>
        <p:nvSpPr>
          <p:cNvPr id="10" name="TextBox 9">
            <a:extLst>
              <a:ext uri="{FF2B5EF4-FFF2-40B4-BE49-F238E27FC236}">
                <a16:creationId xmlns:a16="http://schemas.microsoft.com/office/drawing/2014/main" id="{16B78367-BEB7-C346-AC2F-51841FA22B53}"/>
              </a:ext>
            </a:extLst>
          </p:cNvPr>
          <p:cNvSpPr txBox="1"/>
          <p:nvPr/>
        </p:nvSpPr>
        <p:spPr>
          <a:xfrm>
            <a:off x="5808588" y="1012954"/>
            <a:ext cx="5827599" cy="5078313"/>
          </a:xfrm>
          <a:prstGeom prst="rect">
            <a:avLst/>
          </a:prstGeom>
          <a:noFill/>
        </p:spPr>
        <p:txBody>
          <a:bodyPr wrap="square" rtlCol="0">
            <a:spAutoFit/>
          </a:bodyPr>
          <a:lstStyle/>
          <a:p>
            <a:pPr lvl="1"/>
            <a:r>
              <a:rPr lang="en-US" b="1" dirty="0">
                <a:latin typeface="Times New Roman" panose="02020603050405020304" pitchFamily="18" charset="0"/>
                <a:cs typeface="Times New Roman" panose="02020603050405020304" pitchFamily="18" charset="0"/>
              </a:rPr>
              <a:t>Lot</a:t>
            </a:r>
          </a:p>
          <a:p>
            <a:pPr lvl="1"/>
            <a:r>
              <a:rPr lang="en-US" dirty="0">
                <a:latin typeface="Times New Roman" panose="02020603050405020304" pitchFamily="18" charset="0"/>
                <a:cs typeface="Times New Roman" panose="02020603050405020304" pitchFamily="18" charset="0"/>
              </a:rPr>
              <a:t>2 Peter 2:7 - “he rescued </a:t>
            </a:r>
            <a:r>
              <a:rPr lang="en-US" dirty="0">
                <a:highlight>
                  <a:srgbClr val="FFFF00"/>
                </a:highlight>
                <a:latin typeface="Times New Roman" panose="02020603050405020304" pitchFamily="18" charset="0"/>
                <a:cs typeface="Times New Roman" panose="02020603050405020304" pitchFamily="18" charset="0"/>
              </a:rPr>
              <a:t>Lot, a righteous man</a:t>
            </a:r>
            <a:r>
              <a:rPr lang="en-US" dirty="0">
                <a:latin typeface="Times New Roman" panose="02020603050405020304" pitchFamily="18" charset="0"/>
                <a:cs typeface="Times New Roman" panose="02020603050405020304" pitchFamily="18" charset="0"/>
              </a:rPr>
              <a:t>, who was distressed by the filthy lives of lawless men”</a:t>
            </a:r>
          </a:p>
          <a:p>
            <a:pPr lvl="1"/>
            <a:r>
              <a:rPr lang="zh-CN" altLang="en-US" sz="5400" b="1" dirty="0">
                <a:latin typeface="Times New Roman" panose="02020603050405020304" pitchFamily="18" charset="0"/>
                <a:cs typeface="Times New Roman" panose="02020603050405020304" pitchFamily="18" charset="0"/>
              </a:rPr>
              <a:t>罗得</a:t>
            </a:r>
            <a:endParaRPr lang="en-US" altLang="zh-CN" sz="5400" b="1" dirty="0">
              <a:latin typeface="Times New Roman" panose="02020603050405020304" pitchFamily="18" charset="0"/>
              <a:cs typeface="Times New Roman" panose="02020603050405020304" pitchFamily="18" charset="0"/>
            </a:endParaRPr>
          </a:p>
          <a:p>
            <a:pPr lvl="1"/>
            <a:r>
              <a:rPr lang="zh-CN" altLang="en-US" sz="5400" dirty="0">
                <a:latin typeface="Times New Roman" panose="02020603050405020304" pitchFamily="18" charset="0"/>
                <a:cs typeface="Times New Roman" panose="02020603050405020304" pitchFamily="18" charset="0"/>
              </a:rPr>
              <a:t>彼后</a:t>
            </a:r>
            <a:r>
              <a:rPr lang="en-US" altLang="zh-CN" sz="5400" dirty="0">
                <a:latin typeface="Times New Roman" panose="02020603050405020304" pitchFamily="18" charset="0"/>
                <a:cs typeface="Times New Roman" panose="02020603050405020304" pitchFamily="18" charset="0"/>
              </a:rPr>
              <a:t>2:7</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 </a:t>
            </a:r>
            <a:r>
              <a:rPr lang="zh-CN" altLang="en-US" sz="5400" dirty="0">
                <a:latin typeface="Times New Roman" panose="02020603050405020304" pitchFamily="18" charset="0"/>
                <a:cs typeface="Times New Roman" panose="02020603050405020304" pitchFamily="18" charset="0"/>
              </a:rPr>
              <a:t>“只搭救了那常为恶人淫行忧伤的</a:t>
            </a:r>
            <a:r>
              <a:rPr lang="zh-CN" altLang="en-US" sz="5400" dirty="0">
                <a:highlight>
                  <a:srgbClr val="FFFF00"/>
                </a:highlight>
                <a:latin typeface="Times New Roman" panose="02020603050405020304" pitchFamily="18" charset="0"/>
                <a:cs typeface="Times New Roman" panose="02020603050405020304" pitchFamily="18" charset="0"/>
              </a:rPr>
              <a:t>义人罗得</a:t>
            </a:r>
            <a:r>
              <a:rPr lang="zh-CN" altLang="en-US" sz="5400" dirty="0">
                <a:latin typeface="Times New Roman" panose="02020603050405020304" pitchFamily="18" charset="0"/>
                <a:cs typeface="Times New Roman" panose="02020603050405020304" pitchFamily="18" charset="0"/>
              </a:rPr>
              <a:t>。</a:t>
            </a:r>
            <a:r>
              <a:rPr lang="zh-CN" alt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2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F775D7-0477-4E4F-B17B-60F526F3D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469A34D-F2B6-9F41-9B36-22425B6CAB40}"/>
              </a:ext>
            </a:extLst>
          </p:cNvPr>
          <p:cNvSpPr txBox="1"/>
          <p:nvPr/>
        </p:nvSpPr>
        <p:spPr>
          <a:xfrm>
            <a:off x="624083" y="397401"/>
            <a:ext cx="10588747" cy="6063198"/>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zh-CN" altLang="en-US" sz="4800" dirty="0">
                <a:solidFill>
                  <a:schemeClr val="bg1"/>
                </a:solidFill>
                <a:latin typeface="Times New Roman" panose="02020603050405020304" pitchFamily="18" charset="0"/>
                <a:cs typeface="Times New Roman" panose="02020603050405020304" pitchFamily="18" charset="0"/>
              </a:rPr>
              <a:t>第二部分</a:t>
            </a:r>
            <a:r>
              <a:rPr lang="en-US" sz="4800" dirty="0">
                <a:solidFill>
                  <a:schemeClr val="bg1"/>
                </a:solidFill>
                <a:latin typeface="Times New Roman" panose="02020603050405020304" pitchFamily="18" charset="0"/>
                <a:cs typeface="Times New Roman" panose="02020603050405020304" pitchFamily="18" charset="0"/>
              </a:rPr>
              <a:t>Part 2</a:t>
            </a:r>
          </a:p>
          <a:p>
            <a:pPr algn="ctr"/>
            <a:endParaRPr lang="en-US" sz="1200" dirty="0">
              <a:solidFill>
                <a:schemeClr val="bg1"/>
              </a:solidFill>
              <a:latin typeface="Times New Roman" panose="02020603050405020304" pitchFamily="18" charset="0"/>
              <a:cs typeface="Times New Roman" panose="02020603050405020304" pitchFamily="18" charset="0"/>
            </a:endParaRPr>
          </a:p>
          <a:p>
            <a:pPr algn="ctr"/>
            <a:r>
              <a:rPr lang="en-US" sz="2000" dirty="0">
                <a:solidFill>
                  <a:schemeClr val="bg1"/>
                </a:solidFill>
                <a:latin typeface="Times New Roman" panose="02020603050405020304" pitchFamily="18" charset="0"/>
                <a:cs typeface="Times New Roman" panose="02020603050405020304" pitchFamily="18" charset="0"/>
              </a:rPr>
              <a:t>THE MESSIAH IN THE PROPHETS</a:t>
            </a:r>
          </a:p>
          <a:p>
            <a:pPr algn="ctr"/>
            <a:r>
              <a:rPr lang="zh-CN" altLang="en-US" sz="4400" dirty="0">
                <a:solidFill>
                  <a:schemeClr val="bg1"/>
                </a:solidFill>
                <a:latin typeface="Times New Roman" panose="02020603050405020304" pitchFamily="18" charset="0"/>
                <a:cs typeface="Times New Roman" panose="02020603050405020304" pitchFamily="18" charset="0"/>
              </a:rPr>
              <a:t>先知书中的弥赛亚</a:t>
            </a:r>
            <a:endParaRPr lang="en-US" altLang="zh-CN" sz="4400" dirty="0">
              <a:solidFill>
                <a:schemeClr val="bg1"/>
              </a:solidFill>
              <a:latin typeface="Times New Roman" panose="02020603050405020304" pitchFamily="18" charset="0"/>
              <a:cs typeface="Times New Roman" panose="02020603050405020304" pitchFamily="18" charset="0"/>
            </a:endParaRPr>
          </a:p>
          <a:p>
            <a:pPr algn="ctr"/>
            <a:endParaRPr lang="zh-CN" altLang="en-US" sz="2000" dirty="0">
              <a:solidFill>
                <a:schemeClr val="bg1"/>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5 = The Messiah in Isaiah Part 1</a:t>
            </a:r>
          </a:p>
          <a:p>
            <a:r>
              <a:rPr lang="en-US" altLang="zh-CN" sz="3600"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zh-CN" altLang="en-US" sz="3600" dirty="0">
                <a:solidFill>
                  <a:schemeClr val="accent4">
                    <a:lumMod val="40000"/>
                    <a:lumOff val="60000"/>
                  </a:schemeClr>
                </a:solidFill>
                <a:latin typeface="Times New Roman" panose="02020603050405020304" pitchFamily="18" charset="0"/>
                <a:cs typeface="Times New Roman" panose="02020603050405020304" pitchFamily="18" charset="0"/>
              </a:rPr>
              <a:t>第五课</a:t>
            </a:r>
            <a:r>
              <a:rPr lang="en-US" altLang="zh-CN" sz="36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3600" dirty="0">
                <a:solidFill>
                  <a:schemeClr val="accent4">
                    <a:lumMod val="40000"/>
                    <a:lumOff val="60000"/>
                  </a:schemeClr>
                </a:solidFill>
                <a:latin typeface="Times New Roman" panose="02020603050405020304" pitchFamily="18" charset="0"/>
                <a:cs typeface="Times New Roman" panose="02020603050405020304" pitchFamily="18" charset="0"/>
              </a:rPr>
              <a:t>以赛亚书中的弥赛亚 第一部分</a:t>
            </a: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6 = The Messiah in Isaiah Part 2 </a:t>
            </a:r>
          </a:p>
          <a:p>
            <a:r>
              <a:rPr lang="zh-CN" altLang="en-US" sz="4000" dirty="0">
                <a:solidFill>
                  <a:schemeClr val="accent4">
                    <a:lumMod val="40000"/>
                    <a:lumOff val="60000"/>
                  </a:schemeClr>
                </a:solidFill>
                <a:latin typeface="Times New Roman" panose="02020603050405020304" pitchFamily="18" charset="0"/>
                <a:cs typeface="Times New Roman" panose="02020603050405020304" pitchFamily="18" charset="0"/>
              </a:rPr>
              <a:t>       第六课</a:t>
            </a:r>
            <a:r>
              <a:rPr lang="en-US" altLang="zh-CN" sz="40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4000" dirty="0">
                <a:solidFill>
                  <a:schemeClr val="accent4">
                    <a:lumMod val="40000"/>
                    <a:lumOff val="60000"/>
                  </a:schemeClr>
                </a:solidFill>
                <a:latin typeface="Times New Roman" panose="02020603050405020304" pitchFamily="18" charset="0"/>
                <a:cs typeface="Times New Roman" panose="02020603050405020304" pitchFamily="18" charset="0"/>
              </a:rPr>
              <a:t>以赛亚书中的弥赛亚 第二部分</a:t>
            </a:r>
          </a:p>
          <a:p>
            <a:pPr marL="571500" indent="-5715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Lesson 7 = The Messiah In the Major Prophets</a:t>
            </a:r>
          </a:p>
          <a:p>
            <a:r>
              <a:rPr lang="zh-CN" altLang="en-US" sz="3600" b="1" dirty="0">
                <a:solidFill>
                  <a:schemeClr val="bg1"/>
                </a:solidFill>
                <a:latin typeface="Times New Roman" panose="02020603050405020304" pitchFamily="18" charset="0"/>
                <a:cs typeface="Times New Roman" panose="02020603050405020304" pitchFamily="18" charset="0"/>
              </a:rPr>
              <a:t>       第七课</a:t>
            </a:r>
            <a:r>
              <a:rPr lang="en-US" altLang="zh-CN" sz="3600" b="1" dirty="0">
                <a:solidFill>
                  <a:schemeClr val="bg1"/>
                </a:solidFill>
                <a:latin typeface="Times New Roman" panose="02020603050405020304" pitchFamily="18" charset="0"/>
                <a:cs typeface="Times New Roman" panose="02020603050405020304" pitchFamily="18" charset="0"/>
              </a:rPr>
              <a:t>=</a:t>
            </a:r>
            <a:r>
              <a:rPr lang="zh-CN" altLang="en-US" sz="3600" b="1" dirty="0">
                <a:solidFill>
                  <a:schemeClr val="bg1"/>
                </a:solidFill>
                <a:latin typeface="Times New Roman" panose="02020603050405020304" pitchFamily="18" charset="0"/>
                <a:cs typeface="Times New Roman" panose="02020603050405020304" pitchFamily="18" charset="0"/>
              </a:rPr>
              <a:t>大先知书中的弥赛亚</a:t>
            </a:r>
          </a:p>
          <a:p>
            <a:pPr marL="571500" indent="-571500">
              <a:buFont typeface="Arial" panose="020B0604020202020204" pitchFamily="34" charset="0"/>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Lesson 8 = The Messiah in the Minor Prophets</a:t>
            </a:r>
          </a:p>
          <a:p>
            <a:r>
              <a:rPr lang="zh-CN" altLang="en-US" sz="3600" dirty="0">
                <a:solidFill>
                  <a:schemeClr val="accent4">
                    <a:lumMod val="40000"/>
                    <a:lumOff val="60000"/>
                  </a:schemeClr>
                </a:solidFill>
                <a:latin typeface="Times New Roman" panose="02020603050405020304" pitchFamily="18" charset="0"/>
                <a:cs typeface="Times New Roman" panose="02020603050405020304" pitchFamily="18" charset="0"/>
              </a:rPr>
              <a:t>       第八课</a:t>
            </a:r>
            <a:r>
              <a:rPr lang="en-US" altLang="zh-CN" sz="3600" dirty="0">
                <a:solidFill>
                  <a:schemeClr val="accent4">
                    <a:lumMod val="40000"/>
                    <a:lumOff val="60000"/>
                  </a:schemeClr>
                </a:solidFill>
                <a:latin typeface="Times New Roman" panose="02020603050405020304" pitchFamily="18" charset="0"/>
                <a:cs typeface="Times New Roman" panose="02020603050405020304" pitchFamily="18" charset="0"/>
              </a:rPr>
              <a:t>=</a:t>
            </a:r>
            <a:r>
              <a:rPr lang="zh-CN" altLang="en-US" sz="3600" dirty="0">
                <a:solidFill>
                  <a:schemeClr val="accent4">
                    <a:lumMod val="40000"/>
                    <a:lumOff val="60000"/>
                  </a:schemeClr>
                </a:solidFill>
                <a:latin typeface="Times New Roman" panose="02020603050405020304" pitchFamily="18" charset="0"/>
                <a:cs typeface="Times New Roman" panose="02020603050405020304" pitchFamily="18" charset="0"/>
              </a:rPr>
              <a:t>小先知书中的弥赛亚</a:t>
            </a:r>
            <a:endParaRPr lang="en-US" sz="24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5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a:blip r:embed="rId2"/>
          <a:srcRect/>
          <a:stretch/>
        </p:blipFill>
        <p:spPr>
          <a:xfrm>
            <a:off x="6208292" y="927774"/>
            <a:ext cx="5750932" cy="5750932"/>
          </a:xfrm>
          <a:prstGeom prst="rect">
            <a:avLst/>
          </a:prstGeom>
        </p:spPr>
      </p:pic>
      <p:sp>
        <p:nvSpPr>
          <p:cNvPr id="10" name="TextBox 9">
            <a:extLst>
              <a:ext uri="{FF2B5EF4-FFF2-40B4-BE49-F238E27FC236}">
                <a16:creationId xmlns:a16="http://schemas.microsoft.com/office/drawing/2014/main" id="{16B78367-BEB7-C346-AC2F-51841FA22B53}"/>
              </a:ext>
            </a:extLst>
          </p:cNvPr>
          <p:cNvSpPr txBox="1"/>
          <p:nvPr/>
        </p:nvSpPr>
        <p:spPr>
          <a:xfrm>
            <a:off x="636654" y="775734"/>
            <a:ext cx="6122734" cy="489364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Abraham </a:t>
            </a:r>
          </a:p>
          <a:p>
            <a:r>
              <a:rPr lang="en-US" dirty="0">
                <a:latin typeface="Times New Roman" panose="02020603050405020304" pitchFamily="18" charset="0"/>
                <a:cs typeface="Times New Roman" panose="02020603050405020304" pitchFamily="18" charset="0"/>
              </a:rPr>
              <a:t>James 2:21 - “Was not our ancestor </a:t>
            </a:r>
            <a:r>
              <a:rPr lang="en-US" dirty="0">
                <a:highlight>
                  <a:srgbClr val="FFFF00"/>
                </a:highlight>
                <a:latin typeface="Times New Roman" panose="02020603050405020304" pitchFamily="18" charset="0"/>
                <a:cs typeface="Times New Roman" panose="02020603050405020304" pitchFamily="18" charset="0"/>
              </a:rPr>
              <a:t>Abraham considered righteous </a:t>
            </a:r>
            <a:r>
              <a:rPr lang="en-US" dirty="0">
                <a:latin typeface="Times New Roman" panose="02020603050405020304" pitchFamily="18" charset="0"/>
                <a:cs typeface="Times New Roman" panose="02020603050405020304" pitchFamily="18" charset="0"/>
              </a:rPr>
              <a:t>for what he did when he offered his son Isaac on the altar?”</a:t>
            </a:r>
          </a:p>
          <a:p>
            <a:r>
              <a:rPr lang="zh-CN" altLang="en-US" sz="4800" b="1" dirty="0">
                <a:latin typeface="Times New Roman" panose="02020603050405020304" pitchFamily="18" charset="0"/>
                <a:cs typeface="Times New Roman" panose="02020603050405020304" pitchFamily="18" charset="0"/>
              </a:rPr>
              <a:t>亚伯拉罕</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雅</a:t>
            </a:r>
            <a:r>
              <a:rPr lang="en-US" altLang="zh-CN" sz="4800" dirty="0">
                <a:latin typeface="Times New Roman" panose="02020603050405020304" pitchFamily="18" charset="0"/>
                <a:cs typeface="Times New Roman" panose="02020603050405020304" pitchFamily="18" charset="0"/>
              </a:rPr>
              <a:t>2:21</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 </a:t>
            </a:r>
            <a:r>
              <a:rPr lang="zh-CN" altLang="en-US" sz="4800" dirty="0">
                <a:latin typeface="Times New Roman" panose="02020603050405020304" pitchFamily="18" charset="0"/>
                <a:cs typeface="Times New Roman" panose="02020603050405020304" pitchFamily="18" charset="0"/>
              </a:rPr>
              <a:t>“我们的祖宗</a:t>
            </a:r>
            <a:r>
              <a:rPr lang="zh-CN" altLang="en-US" sz="4800" dirty="0">
                <a:highlight>
                  <a:srgbClr val="FFFF00"/>
                </a:highlight>
                <a:latin typeface="Times New Roman" panose="02020603050405020304" pitchFamily="18" charset="0"/>
                <a:cs typeface="Times New Roman" panose="02020603050405020304" pitchFamily="18" charset="0"/>
              </a:rPr>
              <a:t>亚伯拉罕</a:t>
            </a:r>
            <a:r>
              <a:rPr lang="zh-CN" altLang="en-US" sz="4800" dirty="0">
                <a:latin typeface="Times New Roman" panose="02020603050405020304" pitchFamily="18" charset="0"/>
                <a:cs typeface="Times New Roman" panose="02020603050405020304" pitchFamily="18" charset="0"/>
              </a:rPr>
              <a:t>，把他儿子以撒献在坛上，岂不是因行为</a:t>
            </a:r>
            <a:r>
              <a:rPr lang="zh-CN" altLang="en-US" sz="4800" dirty="0">
                <a:highlight>
                  <a:srgbClr val="FFFF00"/>
                </a:highlight>
                <a:latin typeface="Times New Roman" panose="02020603050405020304" pitchFamily="18" charset="0"/>
                <a:cs typeface="Times New Roman" panose="02020603050405020304" pitchFamily="18" charset="0"/>
              </a:rPr>
              <a:t>称义</a:t>
            </a:r>
            <a:r>
              <a:rPr lang="zh-CN" altLang="en-US" sz="4800" dirty="0">
                <a:latin typeface="Times New Roman" panose="02020603050405020304" pitchFamily="18" charset="0"/>
                <a:cs typeface="Times New Roman" panose="02020603050405020304" pitchFamily="18" charset="0"/>
              </a:rPr>
              <a:t>吗？”</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59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rotWithShape="1">
          <a:blip r:embed="rId2"/>
          <a:srcRect l="42671"/>
          <a:stretch/>
        </p:blipFill>
        <p:spPr>
          <a:xfrm>
            <a:off x="670577" y="1418896"/>
            <a:ext cx="3283330" cy="4295386"/>
          </a:xfrm>
          <a:prstGeom prst="rect">
            <a:avLst/>
          </a:prstGeom>
          <a:effectLst>
            <a:softEdge rad="508000"/>
          </a:effectLst>
        </p:spPr>
      </p:pic>
      <p:sp>
        <p:nvSpPr>
          <p:cNvPr id="10" name="TextBox 9">
            <a:extLst>
              <a:ext uri="{FF2B5EF4-FFF2-40B4-BE49-F238E27FC236}">
                <a16:creationId xmlns:a16="http://schemas.microsoft.com/office/drawing/2014/main" id="{16B78367-BEB7-C346-AC2F-51841FA22B53}"/>
              </a:ext>
            </a:extLst>
          </p:cNvPr>
          <p:cNvSpPr txBox="1"/>
          <p:nvPr/>
        </p:nvSpPr>
        <p:spPr>
          <a:xfrm>
            <a:off x="4394925" y="1189967"/>
            <a:ext cx="7096413" cy="461664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Rahab</a:t>
            </a:r>
          </a:p>
          <a:p>
            <a:r>
              <a:rPr lang="en-US" dirty="0">
                <a:latin typeface="Times New Roman" panose="02020603050405020304" pitchFamily="18" charset="0"/>
                <a:cs typeface="Times New Roman" panose="02020603050405020304" pitchFamily="18" charset="0"/>
              </a:rPr>
              <a:t>James 2:25 - “In the same way, was not even </a:t>
            </a:r>
            <a:r>
              <a:rPr lang="en-US" dirty="0">
                <a:highlight>
                  <a:srgbClr val="FFFF00"/>
                </a:highlight>
                <a:latin typeface="Times New Roman" panose="02020603050405020304" pitchFamily="18" charset="0"/>
                <a:cs typeface="Times New Roman" panose="02020603050405020304" pitchFamily="18" charset="0"/>
              </a:rPr>
              <a:t>Rahab the prostitute considered righteous </a:t>
            </a:r>
            <a:r>
              <a:rPr lang="en-US" dirty="0">
                <a:latin typeface="Times New Roman" panose="02020603050405020304" pitchFamily="18" charset="0"/>
                <a:cs typeface="Times New Roman" panose="02020603050405020304" pitchFamily="18" charset="0"/>
              </a:rPr>
              <a:t>for what she did when she gave lodging to the spies?”</a:t>
            </a:r>
          </a:p>
          <a:p>
            <a:r>
              <a:rPr lang="zh-CN" altLang="en-US" sz="4800" b="1" dirty="0">
                <a:latin typeface="Times New Roman" panose="02020603050405020304" pitchFamily="18" charset="0"/>
                <a:cs typeface="Times New Roman" panose="02020603050405020304" pitchFamily="18" charset="0"/>
              </a:rPr>
              <a:t>喇合</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雅</a:t>
            </a:r>
            <a:r>
              <a:rPr lang="en-US" altLang="zh-CN" sz="4800" dirty="0">
                <a:latin typeface="Times New Roman" panose="02020603050405020304" pitchFamily="18" charset="0"/>
                <a:cs typeface="Times New Roman" panose="02020603050405020304" pitchFamily="18" charset="0"/>
              </a:rPr>
              <a:t>2:25</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 </a:t>
            </a:r>
            <a:r>
              <a:rPr lang="zh-CN" altLang="en-US" sz="4800" dirty="0">
                <a:latin typeface="Times New Roman" panose="02020603050405020304" pitchFamily="18" charset="0"/>
                <a:cs typeface="Times New Roman" panose="02020603050405020304" pitchFamily="18" charset="0"/>
              </a:rPr>
              <a:t>“</a:t>
            </a:r>
            <a:r>
              <a:rPr lang="zh-CN" altLang="en-US" sz="4800" dirty="0">
                <a:highlight>
                  <a:srgbClr val="FFFF00"/>
                </a:highlight>
                <a:latin typeface="Times New Roman" panose="02020603050405020304" pitchFamily="18" charset="0"/>
                <a:cs typeface="Times New Roman" panose="02020603050405020304" pitchFamily="18" charset="0"/>
              </a:rPr>
              <a:t>妓女喇合</a:t>
            </a:r>
            <a:r>
              <a:rPr lang="zh-CN" altLang="en-US" sz="4800" dirty="0">
                <a:latin typeface="Times New Roman" panose="02020603050405020304" pitchFamily="18" charset="0"/>
                <a:cs typeface="Times New Roman" panose="02020603050405020304" pitchFamily="18" charset="0"/>
              </a:rPr>
              <a:t>接待使者，又放他们从别的路上出去，不也是一样因行为</a:t>
            </a:r>
            <a:r>
              <a:rPr lang="zh-CN" altLang="en-US" sz="4800" dirty="0">
                <a:highlight>
                  <a:srgbClr val="FFFF00"/>
                </a:highlight>
                <a:latin typeface="Times New Roman" panose="02020603050405020304" pitchFamily="18" charset="0"/>
                <a:cs typeface="Times New Roman" panose="02020603050405020304" pitchFamily="18" charset="0"/>
              </a:rPr>
              <a:t>称义</a:t>
            </a:r>
            <a:r>
              <a:rPr lang="zh-CN" altLang="en-US" sz="4800" dirty="0">
                <a:latin typeface="Times New Roman" panose="02020603050405020304" pitchFamily="18" charset="0"/>
                <a:cs typeface="Times New Roman" panose="02020603050405020304" pitchFamily="18" charset="0"/>
              </a:rPr>
              <a:t>吗？”</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21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rotWithShape="1">
          <a:blip r:embed="rId2"/>
          <a:srcRect l="39907" r="2693" b="19983"/>
          <a:stretch/>
        </p:blipFill>
        <p:spPr>
          <a:xfrm>
            <a:off x="8122082" y="992832"/>
            <a:ext cx="3217136" cy="5551099"/>
          </a:xfrm>
          <a:prstGeom prst="rect">
            <a:avLst/>
          </a:prstGeom>
          <a:effectLst>
            <a:softEdge rad="508000"/>
          </a:effectLst>
        </p:spPr>
      </p:pic>
      <p:sp>
        <p:nvSpPr>
          <p:cNvPr id="10" name="TextBox 9">
            <a:extLst>
              <a:ext uri="{FF2B5EF4-FFF2-40B4-BE49-F238E27FC236}">
                <a16:creationId xmlns:a16="http://schemas.microsoft.com/office/drawing/2014/main" id="{16B78367-BEB7-C346-AC2F-51841FA22B53}"/>
              </a:ext>
            </a:extLst>
          </p:cNvPr>
          <p:cNvSpPr txBox="1"/>
          <p:nvPr/>
        </p:nvSpPr>
        <p:spPr>
          <a:xfrm>
            <a:off x="432531" y="729567"/>
            <a:ext cx="7096413" cy="461664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David</a:t>
            </a:r>
          </a:p>
          <a:p>
            <a:r>
              <a:rPr lang="en-US" dirty="0">
                <a:latin typeface="Times New Roman" panose="02020603050405020304" pitchFamily="18" charset="0"/>
                <a:cs typeface="Times New Roman" panose="02020603050405020304" pitchFamily="18" charset="0"/>
              </a:rPr>
              <a:t>1 Kings 3:6 - “You have shown great kindness to your servant, </a:t>
            </a:r>
            <a:r>
              <a:rPr lang="en-US" dirty="0">
                <a:highlight>
                  <a:srgbClr val="FFFF00"/>
                </a:highlight>
                <a:latin typeface="Times New Roman" panose="02020603050405020304" pitchFamily="18" charset="0"/>
                <a:cs typeface="Times New Roman" panose="02020603050405020304" pitchFamily="18" charset="0"/>
              </a:rPr>
              <a:t>my father David, because he was faithful to you and righteous </a:t>
            </a:r>
            <a:r>
              <a:rPr lang="en-US" dirty="0">
                <a:latin typeface="Times New Roman" panose="02020603050405020304" pitchFamily="18" charset="0"/>
                <a:cs typeface="Times New Roman" panose="02020603050405020304" pitchFamily="18" charset="0"/>
              </a:rPr>
              <a:t>and upright in heart.”</a:t>
            </a:r>
          </a:p>
          <a:p>
            <a:r>
              <a:rPr lang="zh-CN" altLang="en-US" sz="4800" b="1" dirty="0">
                <a:latin typeface="Times New Roman" panose="02020603050405020304" pitchFamily="18" charset="0"/>
                <a:cs typeface="Times New Roman" panose="02020603050405020304" pitchFamily="18" charset="0"/>
              </a:rPr>
              <a:t>大卫</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王上</a:t>
            </a:r>
            <a:r>
              <a:rPr lang="en-US" altLang="zh-CN" sz="4800" dirty="0">
                <a:latin typeface="Times New Roman" panose="02020603050405020304" pitchFamily="18" charset="0"/>
                <a:cs typeface="Times New Roman" panose="02020603050405020304" pitchFamily="18" charset="0"/>
              </a:rPr>
              <a:t>3:6</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 </a:t>
            </a:r>
            <a:r>
              <a:rPr lang="zh-CN" altLang="en-US" sz="4800" dirty="0">
                <a:latin typeface="Times New Roman" panose="02020603050405020304" pitchFamily="18" charset="0"/>
                <a:cs typeface="Times New Roman" panose="02020603050405020304" pitchFamily="18" charset="0"/>
              </a:rPr>
              <a:t>“所罗门说，你仆人</a:t>
            </a:r>
            <a:r>
              <a:rPr lang="zh-CN" altLang="en-US" sz="4800" dirty="0">
                <a:highlight>
                  <a:srgbClr val="FFFF00"/>
                </a:highlight>
                <a:latin typeface="Times New Roman" panose="02020603050405020304" pitchFamily="18" charset="0"/>
                <a:cs typeface="Times New Roman" panose="02020603050405020304" pitchFamily="18" charset="0"/>
              </a:rPr>
              <a:t>我父亲大卫用诚实，公义</a:t>
            </a:r>
            <a:r>
              <a:rPr lang="zh-CN" altLang="en-US" sz="4800" dirty="0">
                <a:latin typeface="Times New Roman" panose="02020603050405020304" pitchFamily="18" charset="0"/>
                <a:cs typeface="Times New Roman" panose="02020603050405020304" pitchFamily="18" charset="0"/>
              </a:rPr>
              <a:t>，正直的心行在你面前，你就向他大施恩典</a:t>
            </a:r>
            <a:r>
              <a:rPr lang="zh-CN" alt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1123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a:blip r:embed="rId2"/>
          <a:srcRect l="11781" r="11781"/>
          <a:stretch/>
        </p:blipFill>
        <p:spPr>
          <a:xfrm>
            <a:off x="259644" y="544901"/>
            <a:ext cx="4342765" cy="5681382"/>
          </a:xfrm>
          <a:prstGeom prst="rect">
            <a:avLst/>
          </a:prstGeom>
          <a:effectLst>
            <a:softEdge rad="508000"/>
          </a:effectLst>
        </p:spPr>
      </p:pic>
      <p:sp>
        <p:nvSpPr>
          <p:cNvPr id="10" name="TextBox 9">
            <a:extLst>
              <a:ext uri="{FF2B5EF4-FFF2-40B4-BE49-F238E27FC236}">
                <a16:creationId xmlns:a16="http://schemas.microsoft.com/office/drawing/2014/main" id="{16B78367-BEB7-C346-AC2F-51841FA22B53}"/>
              </a:ext>
            </a:extLst>
          </p:cNvPr>
          <p:cNvSpPr txBox="1"/>
          <p:nvPr/>
        </p:nvSpPr>
        <p:spPr>
          <a:xfrm>
            <a:off x="4531948" y="680788"/>
            <a:ext cx="7470869" cy="563231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Noah, Daniel, and Job</a:t>
            </a:r>
          </a:p>
          <a:p>
            <a:r>
              <a:rPr lang="en-US" dirty="0">
                <a:latin typeface="Times New Roman" panose="02020603050405020304" pitchFamily="18" charset="0"/>
                <a:cs typeface="Times New Roman" panose="02020603050405020304" pitchFamily="18" charset="0"/>
              </a:rPr>
              <a:t>Ezekiel 14:14 - “even if these three men—</a:t>
            </a:r>
            <a:r>
              <a:rPr lang="en-US" dirty="0">
                <a:highlight>
                  <a:srgbClr val="FFFF00"/>
                </a:highlight>
                <a:latin typeface="Times New Roman" panose="02020603050405020304" pitchFamily="18" charset="0"/>
                <a:cs typeface="Times New Roman" panose="02020603050405020304" pitchFamily="18" charset="0"/>
              </a:rPr>
              <a:t>Noah, Daniel and Job—were in it, they could save only themselves by their righteousness,</a:t>
            </a:r>
            <a:r>
              <a:rPr lang="en-US" dirty="0">
                <a:latin typeface="Times New Roman" panose="02020603050405020304" pitchFamily="18" charset="0"/>
                <a:cs typeface="Times New Roman" panose="02020603050405020304" pitchFamily="18" charset="0"/>
              </a:rPr>
              <a:t> declares the Sovereign LORD.”</a:t>
            </a:r>
          </a:p>
          <a:p>
            <a:r>
              <a:rPr lang="zh-CN" altLang="en-US" sz="4800" b="1" dirty="0">
                <a:latin typeface="Times New Roman" panose="02020603050405020304" pitchFamily="18" charset="0"/>
                <a:cs typeface="Times New Roman" panose="02020603050405020304" pitchFamily="18" charset="0"/>
              </a:rPr>
              <a:t>诺亚，但以理和约伯</a:t>
            </a:r>
            <a:endParaRPr lang="en-US" altLang="zh-CN" sz="4800" b="1" dirty="0">
              <a:latin typeface="Times New Roman" panose="02020603050405020304" pitchFamily="18" charset="0"/>
              <a:cs typeface="Times New Roman" panose="02020603050405020304" pitchFamily="18" charset="0"/>
            </a:endParaRPr>
          </a:p>
          <a:p>
            <a:r>
              <a:rPr lang="zh-CN" altLang="en-US" sz="4800" dirty="0">
                <a:latin typeface="Times New Roman" panose="02020603050405020304" pitchFamily="18" charset="0"/>
                <a:cs typeface="Times New Roman" panose="02020603050405020304" pitchFamily="18" charset="0"/>
              </a:rPr>
              <a:t>结</a:t>
            </a:r>
            <a:r>
              <a:rPr lang="en-US" altLang="zh-CN" sz="4800" dirty="0">
                <a:latin typeface="Times New Roman" panose="02020603050405020304" pitchFamily="18" charset="0"/>
                <a:cs typeface="Times New Roman" panose="02020603050405020304" pitchFamily="18" charset="0"/>
              </a:rPr>
              <a:t>14:14</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a:t>
            </a:r>
            <a:r>
              <a:rPr lang="zh-CN" altLang="en-US" sz="4800" dirty="0">
                <a:latin typeface="Times New Roman" panose="02020603050405020304" pitchFamily="18" charset="0"/>
                <a:cs typeface="Times New Roman" panose="02020603050405020304" pitchFamily="18" charset="0"/>
              </a:rPr>
              <a:t>其中虽有</a:t>
            </a:r>
            <a:r>
              <a:rPr lang="zh-CN" altLang="en-US" sz="4800" dirty="0">
                <a:highlight>
                  <a:srgbClr val="FFFF00"/>
                </a:highlight>
                <a:latin typeface="Times New Roman" panose="02020603050405020304" pitchFamily="18" charset="0"/>
                <a:cs typeface="Times New Roman" panose="02020603050405020304" pitchFamily="18" charset="0"/>
              </a:rPr>
              <a:t>挪亚，但以理，约伯这三人，他们只能因他们的义救自己的性命</a:t>
            </a:r>
            <a:r>
              <a:rPr lang="zh-CN" altLang="en-US" sz="4800" dirty="0">
                <a:latin typeface="Times New Roman" panose="02020603050405020304" pitchFamily="18" charset="0"/>
                <a:cs typeface="Times New Roman" panose="02020603050405020304" pitchFamily="18" charset="0"/>
              </a:rPr>
              <a:t>。这是主耶和华说的。</a:t>
            </a:r>
            <a:r>
              <a:rPr lang="en-US" altLang="zh-CN"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420456" y="339329"/>
            <a:ext cx="1786066" cy="584775"/>
          </a:xfrm>
          <a:prstGeom prst="rect">
            <a:avLst/>
          </a:prstGeom>
          <a:noFill/>
        </p:spPr>
        <p:txBody>
          <a:bodyPr wrap="none" rtlCol="0">
            <a:spAutoFit/>
          </a:bodyPr>
          <a:lstStyle/>
          <a:p>
            <a:r>
              <a:rPr lang="en-US" sz="1600" dirty="0">
                <a:solidFill>
                  <a:srgbClr val="C00000"/>
                </a:solidFill>
                <a:latin typeface="Times New Roman" panose="02020603050405020304" pitchFamily="18" charset="0"/>
                <a:cs typeface="Times New Roman" panose="02020603050405020304" pitchFamily="18" charset="0"/>
              </a:rPr>
              <a:t>JEREMIAH 23:5-6</a:t>
            </a:r>
          </a:p>
          <a:p>
            <a:r>
              <a:rPr lang="zh-CN" altLang="en-US" sz="1600" dirty="0">
                <a:solidFill>
                  <a:srgbClr val="C00000"/>
                </a:solidFill>
                <a:latin typeface="Times New Roman" panose="02020603050405020304" pitchFamily="18" charset="0"/>
                <a:cs typeface="Times New Roman" panose="02020603050405020304" pitchFamily="18" charset="0"/>
              </a:rPr>
              <a:t>耶</a:t>
            </a:r>
            <a:r>
              <a:rPr lang="en-US" altLang="zh-CN" sz="1600" dirty="0">
                <a:solidFill>
                  <a:srgbClr val="C00000"/>
                </a:solidFill>
                <a:latin typeface="Times New Roman" panose="02020603050405020304" pitchFamily="18" charset="0"/>
                <a:cs typeface="Times New Roman" panose="02020603050405020304" pitchFamily="18" charset="0"/>
              </a:rPr>
              <a:t>23:5-6</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8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a:blip r:embed="rId2"/>
          <a:srcRect t="6174" b="6174"/>
          <a:stretch/>
        </p:blipFill>
        <p:spPr>
          <a:xfrm>
            <a:off x="7833475" y="1354500"/>
            <a:ext cx="3900364" cy="5102615"/>
          </a:xfrm>
          <a:prstGeom prst="rect">
            <a:avLst/>
          </a:prstGeom>
          <a:effectLst>
            <a:softEdge rad="241300"/>
          </a:effectLst>
        </p:spPr>
      </p:pic>
      <p:sp>
        <p:nvSpPr>
          <p:cNvPr id="10" name="TextBox 9">
            <a:extLst>
              <a:ext uri="{FF2B5EF4-FFF2-40B4-BE49-F238E27FC236}">
                <a16:creationId xmlns:a16="http://schemas.microsoft.com/office/drawing/2014/main" id="{16B78367-BEB7-C346-AC2F-51841FA22B53}"/>
              </a:ext>
            </a:extLst>
          </p:cNvPr>
          <p:cNvSpPr txBox="1"/>
          <p:nvPr/>
        </p:nvSpPr>
        <p:spPr>
          <a:xfrm>
            <a:off x="509642" y="1028366"/>
            <a:ext cx="7096413" cy="313932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Joseph </a:t>
            </a:r>
          </a:p>
          <a:p>
            <a:r>
              <a:rPr lang="en-US" dirty="0">
                <a:latin typeface="Times New Roman" panose="02020603050405020304" pitchFamily="18" charset="0"/>
                <a:cs typeface="Times New Roman" panose="02020603050405020304" pitchFamily="18" charset="0"/>
              </a:rPr>
              <a:t>Matthew 1:19 - “</a:t>
            </a:r>
            <a:r>
              <a:rPr lang="en-US" dirty="0">
                <a:highlight>
                  <a:srgbClr val="FFFF00"/>
                </a:highlight>
                <a:latin typeface="Times New Roman" panose="02020603050405020304" pitchFamily="18" charset="0"/>
                <a:cs typeface="Times New Roman" panose="02020603050405020304" pitchFamily="18" charset="0"/>
              </a:rPr>
              <a:t>Joseph her husband was a righteous man </a:t>
            </a:r>
            <a:r>
              <a:rPr lang="en-US" dirty="0">
                <a:latin typeface="Times New Roman" panose="02020603050405020304" pitchFamily="18" charset="0"/>
                <a:cs typeface="Times New Roman" panose="02020603050405020304" pitchFamily="18" charset="0"/>
              </a:rPr>
              <a:t>…”</a:t>
            </a:r>
          </a:p>
          <a:p>
            <a:r>
              <a:rPr lang="zh-CN" altLang="en-US" sz="5400" b="1" dirty="0">
                <a:latin typeface="Times New Roman" panose="02020603050405020304" pitchFamily="18" charset="0"/>
                <a:cs typeface="Times New Roman" panose="02020603050405020304" pitchFamily="18" charset="0"/>
              </a:rPr>
              <a:t>约瑟</a:t>
            </a:r>
            <a:endParaRPr lang="en-US" altLang="zh-CN" sz="5400" b="1" dirty="0">
              <a:latin typeface="Times New Roman" panose="02020603050405020304" pitchFamily="18" charset="0"/>
              <a:cs typeface="Times New Roman" panose="02020603050405020304" pitchFamily="18" charset="0"/>
            </a:endParaRPr>
          </a:p>
          <a:p>
            <a:r>
              <a:rPr lang="zh-CN" altLang="en-US" sz="5400" dirty="0">
                <a:latin typeface="Times New Roman" panose="02020603050405020304" pitchFamily="18" charset="0"/>
                <a:cs typeface="Times New Roman" panose="02020603050405020304" pitchFamily="18" charset="0"/>
              </a:rPr>
              <a:t>太</a:t>
            </a:r>
            <a:r>
              <a:rPr lang="en-US" altLang="zh-CN" sz="5400" dirty="0">
                <a:latin typeface="Times New Roman" panose="02020603050405020304" pitchFamily="18" charset="0"/>
                <a:cs typeface="Times New Roman" panose="02020603050405020304" pitchFamily="18" charset="0"/>
              </a:rPr>
              <a:t>1:19</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 </a:t>
            </a:r>
            <a:r>
              <a:rPr lang="zh-CN" altLang="en-US" sz="5400" dirty="0">
                <a:latin typeface="Times New Roman" panose="02020603050405020304" pitchFamily="18" charset="0"/>
                <a:cs typeface="Times New Roman" panose="02020603050405020304" pitchFamily="18" charset="0"/>
              </a:rPr>
              <a:t>“</a:t>
            </a:r>
            <a:r>
              <a:rPr lang="zh-CN" altLang="en-US" sz="5400" dirty="0">
                <a:highlight>
                  <a:srgbClr val="FFFF00"/>
                </a:highlight>
                <a:latin typeface="Times New Roman" panose="02020603050405020304" pitchFamily="18" charset="0"/>
                <a:cs typeface="Times New Roman" panose="02020603050405020304" pitchFamily="18" charset="0"/>
              </a:rPr>
              <a:t>她丈夫约瑟是个义人</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33436" y="4571367"/>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53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a:blip r:embed="rId2"/>
          <a:srcRect l="12929" r="12929"/>
          <a:stretch/>
        </p:blipFill>
        <p:spPr>
          <a:xfrm>
            <a:off x="259644" y="544901"/>
            <a:ext cx="4342765" cy="5681382"/>
          </a:xfrm>
          <a:prstGeom prst="rect">
            <a:avLst/>
          </a:prstGeom>
          <a:effectLst>
            <a:softEdge rad="508000"/>
          </a:effectLst>
        </p:spPr>
      </p:pic>
      <p:sp>
        <p:nvSpPr>
          <p:cNvPr id="10" name="TextBox 9">
            <a:extLst>
              <a:ext uri="{FF2B5EF4-FFF2-40B4-BE49-F238E27FC236}">
                <a16:creationId xmlns:a16="http://schemas.microsoft.com/office/drawing/2014/main" id="{16B78367-BEB7-C346-AC2F-51841FA22B53}"/>
              </a:ext>
            </a:extLst>
          </p:cNvPr>
          <p:cNvSpPr txBox="1"/>
          <p:nvPr/>
        </p:nvSpPr>
        <p:spPr>
          <a:xfrm>
            <a:off x="4505157" y="1555157"/>
            <a:ext cx="7096413" cy="433965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Simeon</a:t>
            </a:r>
          </a:p>
          <a:p>
            <a:r>
              <a:rPr lang="en-US" sz="2000" dirty="0">
                <a:latin typeface="Times New Roman" panose="02020603050405020304" pitchFamily="18" charset="0"/>
                <a:cs typeface="Times New Roman" panose="02020603050405020304" pitchFamily="18" charset="0"/>
              </a:rPr>
              <a:t>Luke 2:25 - “Now there was a man in Jerusalem called </a:t>
            </a:r>
            <a:r>
              <a:rPr lang="en-US" sz="2000" dirty="0">
                <a:highlight>
                  <a:srgbClr val="FFFF00"/>
                </a:highlight>
                <a:latin typeface="Times New Roman" panose="02020603050405020304" pitchFamily="18" charset="0"/>
                <a:cs typeface="Times New Roman" panose="02020603050405020304" pitchFamily="18" charset="0"/>
              </a:rPr>
              <a:t>Simeon, who was righteous </a:t>
            </a:r>
            <a:r>
              <a:rPr lang="en-US" sz="2000" dirty="0">
                <a:latin typeface="Times New Roman" panose="02020603050405020304" pitchFamily="18" charset="0"/>
                <a:cs typeface="Times New Roman" panose="02020603050405020304" pitchFamily="18" charset="0"/>
              </a:rPr>
              <a:t>and devout.”</a:t>
            </a:r>
          </a:p>
          <a:p>
            <a:r>
              <a:rPr lang="zh-CN" altLang="en-US" sz="5400" b="1" dirty="0">
                <a:latin typeface="Times New Roman" panose="02020603050405020304" pitchFamily="18" charset="0"/>
                <a:cs typeface="Times New Roman" panose="02020603050405020304" pitchFamily="18" charset="0"/>
              </a:rPr>
              <a:t>西面</a:t>
            </a:r>
            <a:endParaRPr lang="en-US" sz="5400" b="1" dirty="0">
              <a:latin typeface="Times New Roman" panose="02020603050405020304" pitchFamily="18" charset="0"/>
              <a:cs typeface="Times New Roman" panose="02020603050405020304" pitchFamily="18" charset="0"/>
            </a:endParaRPr>
          </a:p>
          <a:p>
            <a:r>
              <a:rPr lang="zh-CN" altLang="en-US" sz="5400" dirty="0">
                <a:latin typeface="Times New Roman" panose="02020603050405020304" pitchFamily="18" charset="0"/>
                <a:cs typeface="Times New Roman" panose="02020603050405020304" pitchFamily="18" charset="0"/>
              </a:rPr>
              <a:t>路</a:t>
            </a:r>
            <a:r>
              <a:rPr lang="en-US" altLang="zh-CN" sz="5400" dirty="0">
                <a:latin typeface="Times New Roman" panose="02020603050405020304" pitchFamily="18" charset="0"/>
                <a:cs typeface="Times New Roman" panose="02020603050405020304" pitchFamily="18" charset="0"/>
              </a:rPr>
              <a:t>2:25</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a:t>
            </a:r>
            <a:r>
              <a:rPr lang="zh-CN" altLang="en-US" sz="5400" dirty="0">
                <a:latin typeface="Times New Roman" panose="02020603050405020304" pitchFamily="18" charset="0"/>
                <a:cs typeface="Times New Roman" panose="02020603050405020304" pitchFamily="18" charset="0"/>
              </a:rPr>
              <a:t>在耶路撒冷有一个人名叫</a:t>
            </a:r>
            <a:r>
              <a:rPr lang="zh-CN" altLang="en-US" sz="5400" dirty="0">
                <a:highlight>
                  <a:srgbClr val="FFFF00"/>
                </a:highlight>
                <a:latin typeface="Times New Roman" panose="02020603050405020304" pitchFamily="18" charset="0"/>
                <a:cs typeface="Times New Roman" panose="02020603050405020304" pitchFamily="18" charset="0"/>
              </a:rPr>
              <a:t>西面，这人又公义又虔诚</a:t>
            </a:r>
            <a:r>
              <a:rPr lang="en-US" altLang="zh-CN" sz="5400" dirty="0">
                <a:latin typeface="Times New Roman" panose="02020603050405020304" pitchFamily="18" charset="0"/>
                <a:cs typeface="Times New Roman" panose="02020603050405020304" pitchFamily="18" charset="0"/>
              </a:rPr>
              <a:t>”</a:t>
            </a:r>
            <a:r>
              <a:rPr lang="zh-CN" altLang="en-US" sz="5400" dirty="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393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498065" y="720573"/>
            <a:ext cx="7096413" cy="5478423"/>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Cornelius</a:t>
            </a:r>
          </a:p>
          <a:p>
            <a:r>
              <a:rPr lang="en-US" sz="2000" dirty="0">
                <a:latin typeface="Times New Roman" panose="02020603050405020304" pitchFamily="18" charset="0"/>
                <a:cs typeface="Times New Roman" panose="02020603050405020304" pitchFamily="18" charset="0"/>
              </a:rPr>
              <a:t>Acts 10:22 - “The men replied, “We have come from </a:t>
            </a:r>
            <a:r>
              <a:rPr lang="en-US" sz="2000" dirty="0">
                <a:highlight>
                  <a:srgbClr val="FFFF00"/>
                </a:highlight>
                <a:latin typeface="Times New Roman" panose="02020603050405020304" pitchFamily="18" charset="0"/>
                <a:cs typeface="Times New Roman" panose="02020603050405020304" pitchFamily="18" charset="0"/>
              </a:rPr>
              <a:t>Cornelius the centurion. He is a righteous and God-fearing man</a:t>
            </a:r>
            <a:r>
              <a:rPr lang="en-US" sz="2000" dirty="0">
                <a:latin typeface="Times New Roman" panose="02020603050405020304" pitchFamily="18" charset="0"/>
                <a:cs typeface="Times New Roman" panose="02020603050405020304" pitchFamily="18" charset="0"/>
              </a:rPr>
              <a:t>, who is respected by all the Jewish people.”</a:t>
            </a:r>
          </a:p>
          <a:p>
            <a:r>
              <a:rPr lang="zh-CN" altLang="en-US" sz="5400" b="1" dirty="0">
                <a:latin typeface="Times New Roman" panose="02020603050405020304" pitchFamily="18" charset="0"/>
                <a:cs typeface="Times New Roman" panose="02020603050405020304" pitchFamily="18" charset="0"/>
              </a:rPr>
              <a:t>哥尼流</a:t>
            </a:r>
            <a:endParaRPr lang="en-US" altLang="zh-CN" sz="5400" b="1" dirty="0">
              <a:latin typeface="Times New Roman" panose="02020603050405020304" pitchFamily="18" charset="0"/>
              <a:cs typeface="Times New Roman" panose="02020603050405020304" pitchFamily="18" charset="0"/>
            </a:endParaRPr>
          </a:p>
          <a:p>
            <a:r>
              <a:rPr lang="zh-CN" altLang="en-US" sz="5400" dirty="0">
                <a:latin typeface="Times New Roman" panose="02020603050405020304" pitchFamily="18" charset="0"/>
                <a:cs typeface="Times New Roman" panose="02020603050405020304" pitchFamily="18" charset="0"/>
              </a:rPr>
              <a:t>徒</a:t>
            </a:r>
            <a:r>
              <a:rPr lang="en-US" altLang="zh-CN" sz="5400" dirty="0">
                <a:latin typeface="Times New Roman" panose="02020603050405020304" pitchFamily="18" charset="0"/>
                <a:cs typeface="Times New Roman" panose="02020603050405020304" pitchFamily="18" charset="0"/>
              </a:rPr>
              <a:t>10:22</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 </a:t>
            </a:r>
            <a:r>
              <a:rPr lang="zh-CN" altLang="en-US" sz="5400" dirty="0">
                <a:latin typeface="Times New Roman" panose="02020603050405020304" pitchFamily="18" charset="0"/>
                <a:cs typeface="Times New Roman" panose="02020603050405020304" pitchFamily="18" charset="0"/>
              </a:rPr>
              <a:t>“他们说，</a:t>
            </a:r>
            <a:r>
              <a:rPr lang="zh-CN" altLang="en-US" sz="5400" dirty="0">
                <a:highlight>
                  <a:srgbClr val="FFFF00"/>
                </a:highlight>
                <a:latin typeface="Times New Roman" panose="02020603050405020304" pitchFamily="18" charset="0"/>
                <a:cs typeface="Times New Roman" panose="02020603050405020304" pitchFamily="18" charset="0"/>
              </a:rPr>
              <a:t>百夫长哥尼流是个义人，敬畏神</a:t>
            </a:r>
            <a:r>
              <a:rPr lang="zh-CN" altLang="en-US" sz="5400" dirty="0">
                <a:latin typeface="Times New Roman" panose="02020603050405020304" pitchFamily="18" charset="0"/>
                <a:cs typeface="Times New Roman" panose="02020603050405020304" pitchFamily="18" charset="0"/>
              </a:rPr>
              <a:t>，为犹太通国所称赞</a:t>
            </a:r>
            <a:r>
              <a:rPr lang="zh-CN" alt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4A6F98A-C81E-BF42-832D-510791F3D70E}"/>
              </a:ext>
            </a:extLst>
          </p:cNvPr>
          <p:cNvPicPr>
            <a:picLocks noChangeAspect="1"/>
          </p:cNvPicPr>
          <p:nvPr/>
        </p:nvPicPr>
        <p:blipFill rotWithShape="1">
          <a:blip r:embed="rId2"/>
          <a:srcRect l="17854" t="16339" r="33333"/>
          <a:stretch/>
        </p:blipFill>
        <p:spPr>
          <a:xfrm>
            <a:off x="7389136" y="92346"/>
            <a:ext cx="4693356" cy="6765654"/>
          </a:xfrm>
          <a:prstGeom prst="rect">
            <a:avLst/>
          </a:prstGeom>
          <a:effectLst>
            <a:softEdge rad="508000"/>
          </a:effectLst>
        </p:spPr>
      </p:pic>
    </p:spTree>
    <p:extLst>
      <p:ext uri="{BB962C8B-B14F-4D97-AF65-F5344CB8AC3E}">
        <p14:creationId xmlns:p14="http://schemas.microsoft.com/office/powerpoint/2010/main" val="1602837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1515911"/>
            <a:ext cx="11008135" cy="320087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God’s People</a:t>
            </a:r>
          </a:p>
          <a:p>
            <a:r>
              <a:rPr lang="en-US" sz="2000" dirty="0">
                <a:latin typeface="Times New Roman" panose="02020603050405020304" pitchFamily="18" charset="0"/>
                <a:cs typeface="Times New Roman" panose="02020603050405020304" pitchFamily="18" charset="0"/>
              </a:rPr>
              <a:t>Psalm 118:15 - “Shouts of joy and victory resound in the </a:t>
            </a:r>
            <a:r>
              <a:rPr lang="en-US" sz="2000" dirty="0">
                <a:highlight>
                  <a:srgbClr val="FFFF00"/>
                </a:highlight>
                <a:latin typeface="Times New Roman" panose="02020603050405020304" pitchFamily="18" charset="0"/>
                <a:cs typeface="Times New Roman" panose="02020603050405020304" pitchFamily="18" charset="0"/>
              </a:rPr>
              <a:t>tents of the righteous</a:t>
            </a:r>
            <a:r>
              <a:rPr lang="en-US" sz="2000" dirty="0">
                <a:latin typeface="Times New Roman" panose="02020603050405020304" pitchFamily="18" charset="0"/>
                <a:cs typeface="Times New Roman" panose="02020603050405020304" pitchFamily="18" charset="0"/>
              </a:rPr>
              <a:t>.”</a:t>
            </a:r>
          </a:p>
          <a:p>
            <a:r>
              <a:rPr lang="zh-CN" altLang="en-US" sz="5400" b="1" dirty="0">
                <a:latin typeface="Times New Roman" panose="02020603050405020304" pitchFamily="18" charset="0"/>
                <a:cs typeface="Times New Roman" panose="02020603050405020304" pitchFamily="18" charset="0"/>
              </a:rPr>
              <a:t>神的子民</a:t>
            </a:r>
            <a:endParaRPr lang="en-US" altLang="zh-CN" sz="5400" b="1" dirty="0">
              <a:latin typeface="Times New Roman" panose="02020603050405020304" pitchFamily="18" charset="0"/>
              <a:cs typeface="Times New Roman" panose="02020603050405020304" pitchFamily="18" charset="0"/>
            </a:endParaRPr>
          </a:p>
          <a:p>
            <a:r>
              <a:rPr lang="zh-CN" altLang="en-US" sz="5400" dirty="0">
                <a:latin typeface="Times New Roman" panose="02020603050405020304" pitchFamily="18" charset="0"/>
                <a:cs typeface="Times New Roman" panose="02020603050405020304" pitchFamily="18" charset="0"/>
              </a:rPr>
              <a:t>诗</a:t>
            </a:r>
            <a:r>
              <a:rPr lang="en-US" altLang="zh-CN" sz="5400" dirty="0">
                <a:latin typeface="Times New Roman" panose="02020603050405020304" pitchFamily="18" charset="0"/>
                <a:cs typeface="Times New Roman" panose="02020603050405020304" pitchFamily="18" charset="0"/>
              </a:rPr>
              <a:t>118:15</a:t>
            </a:r>
            <a:r>
              <a:rPr lang="zh-CN" altLang="en-US" sz="5400" dirty="0">
                <a:latin typeface="Times New Roman" panose="02020603050405020304" pitchFamily="18" charset="0"/>
                <a:cs typeface="Times New Roman" panose="02020603050405020304" pitchFamily="18" charset="0"/>
              </a:rPr>
              <a:t> </a:t>
            </a:r>
            <a:r>
              <a:rPr lang="en-US" altLang="zh-CN" sz="5400" dirty="0">
                <a:latin typeface="Times New Roman" panose="02020603050405020304" pitchFamily="18" charset="0"/>
                <a:cs typeface="Times New Roman" panose="02020603050405020304" pitchFamily="18" charset="0"/>
              </a:rPr>
              <a:t>– </a:t>
            </a:r>
            <a:r>
              <a:rPr lang="zh-CN" altLang="en-US" sz="5400" dirty="0">
                <a:latin typeface="Times New Roman" panose="02020603050405020304" pitchFamily="18" charset="0"/>
                <a:cs typeface="Times New Roman" panose="02020603050405020304" pitchFamily="18" charset="0"/>
              </a:rPr>
              <a:t>“在</a:t>
            </a:r>
            <a:r>
              <a:rPr lang="zh-CN" altLang="en-US" sz="5400" dirty="0">
                <a:highlight>
                  <a:srgbClr val="FFFF00"/>
                </a:highlight>
                <a:latin typeface="Times New Roman" panose="02020603050405020304" pitchFamily="18" charset="0"/>
                <a:cs typeface="Times New Roman" panose="02020603050405020304" pitchFamily="18" charset="0"/>
              </a:rPr>
              <a:t>义人的帐棚里</a:t>
            </a:r>
            <a:r>
              <a:rPr lang="zh-CN" altLang="en-US" sz="5400" dirty="0">
                <a:latin typeface="Times New Roman" panose="02020603050405020304" pitchFamily="18" charset="0"/>
                <a:cs typeface="Times New Roman" panose="02020603050405020304" pitchFamily="18" charset="0"/>
              </a:rPr>
              <a:t>，有欢呼拯救的声音。”</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12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2171134"/>
            <a:ext cx="11008135"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“Surely I was sinful at birth, sinful from the time my mother conceived me.” (Psalm 51:5) </a:t>
            </a:r>
          </a:p>
          <a:p>
            <a:r>
              <a:rPr lang="zh-CN" altLang="en-US" sz="5400" dirty="0">
                <a:latin typeface="Times New Roman" panose="02020603050405020304" pitchFamily="18" charset="0"/>
                <a:cs typeface="Times New Roman" panose="02020603050405020304" pitchFamily="18" charset="0"/>
              </a:rPr>
              <a:t>“我是在罪孽里生的。在我母亲怀胎的时候，就有了罪。”（诗</a:t>
            </a:r>
            <a:r>
              <a:rPr lang="en-US" altLang="zh-CN" sz="5400" dirty="0">
                <a:latin typeface="Times New Roman" panose="02020603050405020304" pitchFamily="18" charset="0"/>
                <a:cs typeface="Times New Roman" panose="02020603050405020304" pitchFamily="18" charset="0"/>
              </a:rPr>
              <a:t>51:5</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546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2171134"/>
            <a:ext cx="11008135" cy="289310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“Do not bring your servant into judgment, for no one living is righteous before you.” (Psalm 143:2)</a:t>
            </a:r>
          </a:p>
          <a:p>
            <a:r>
              <a:rPr lang="zh-CN" altLang="en-US" sz="5400" dirty="0">
                <a:latin typeface="Times New Roman" panose="02020603050405020304" pitchFamily="18" charset="0"/>
                <a:cs typeface="Times New Roman" panose="02020603050405020304" pitchFamily="18" charset="0"/>
              </a:rPr>
              <a:t>“求你不要审问仆人。因为在你面前，凡活着的人，没有一个是义的。”（诗</a:t>
            </a:r>
            <a:r>
              <a:rPr lang="en-US" altLang="zh-CN" sz="5400" dirty="0">
                <a:latin typeface="Times New Roman" panose="02020603050405020304" pitchFamily="18" charset="0"/>
                <a:cs typeface="Times New Roman" panose="02020603050405020304" pitchFamily="18" charset="0"/>
              </a:rPr>
              <a:t>143:2</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3595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2606040" y="203199"/>
            <a:ext cx="7463790" cy="6555641"/>
          </a:xfrm>
          <a:prstGeom prst="rect">
            <a:avLst/>
          </a:prstGeom>
        </p:spPr>
        <p:txBody>
          <a:bodyPr wrap="square">
            <a:spAutoFit/>
          </a:bodyPr>
          <a:lstStyle/>
          <a:p>
            <a:r>
              <a:rPr lang="en-US" sz="1600" b="1" dirty="0">
                <a:highlight>
                  <a:srgbClr val="FFFF00"/>
                </a:highlight>
                <a:latin typeface="Times New Roman" panose="02020603050405020304" pitchFamily="18" charset="0"/>
                <a:ea typeface="Times New Roman" panose="02020603050405020304" pitchFamily="18" charset="0"/>
              </a:rPr>
              <a:t>1. Jeremiah 23:5-6 = The Lord our Righteousness</a:t>
            </a:r>
          </a:p>
          <a:p>
            <a:r>
              <a:rPr lang="zh-CN" altLang="en-US" sz="2000" b="1" dirty="0">
                <a:highlight>
                  <a:srgbClr val="FFFF00"/>
                </a:highlight>
                <a:latin typeface="Times New Roman" panose="02020603050405020304" pitchFamily="18" charset="0"/>
                <a:ea typeface="Times New Roman" panose="02020603050405020304" pitchFamily="18" charset="0"/>
              </a:rPr>
              <a:t>    </a:t>
            </a:r>
            <a:r>
              <a:rPr lang="zh-CN" altLang="en-US" sz="2800" b="1" dirty="0">
                <a:highlight>
                  <a:srgbClr val="FFFF00"/>
                </a:highlight>
                <a:latin typeface="Times New Roman" panose="02020603050405020304" pitchFamily="18" charset="0"/>
                <a:ea typeface="Times New Roman" panose="02020603050405020304" pitchFamily="18" charset="0"/>
              </a:rPr>
              <a:t>耶</a:t>
            </a:r>
            <a:r>
              <a:rPr lang="en-US" altLang="zh-CN" sz="2800" b="1" dirty="0">
                <a:highlight>
                  <a:srgbClr val="FFFF00"/>
                </a:highlight>
                <a:latin typeface="Times New Roman" panose="02020603050405020304" pitchFamily="18" charset="0"/>
                <a:ea typeface="Times New Roman" panose="02020603050405020304" pitchFamily="18" charset="0"/>
              </a:rPr>
              <a:t>23:5-6=</a:t>
            </a:r>
            <a:r>
              <a:rPr lang="zh-CN" altLang="en-US" sz="2800" b="1" dirty="0">
                <a:highlight>
                  <a:srgbClr val="FFFF00"/>
                </a:highlight>
                <a:latin typeface="Times New Roman" panose="02020603050405020304" pitchFamily="18" charset="0"/>
                <a:ea typeface="Times New Roman" panose="02020603050405020304" pitchFamily="18" charset="0"/>
              </a:rPr>
              <a:t>耶和华我们的义</a:t>
            </a:r>
            <a:endParaRPr lang="en-US" sz="2800" b="1" dirty="0">
              <a:highlight>
                <a:srgbClr val="FFFF00"/>
              </a:highlight>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2. Jeremiah 30:9,21 = The Messiah as the priestly king</a:t>
            </a:r>
          </a:p>
          <a:p>
            <a:r>
              <a:rPr lang="zh-CN" altLang="en-US" sz="2000" dirty="0">
                <a:latin typeface="Times New Roman" panose="02020603050405020304" pitchFamily="18" charset="0"/>
                <a:ea typeface="Times New Roman" panose="02020603050405020304" pitchFamily="18" charset="0"/>
              </a:rPr>
              <a:t>    耶</a:t>
            </a:r>
            <a:r>
              <a:rPr lang="en-US" altLang="zh-CN" sz="2000" dirty="0">
                <a:latin typeface="Times New Roman" panose="02020603050405020304" pitchFamily="18" charset="0"/>
                <a:ea typeface="Times New Roman" panose="02020603050405020304" pitchFamily="18" charset="0"/>
              </a:rPr>
              <a:t>30:9,21=</a:t>
            </a:r>
            <a:r>
              <a:rPr lang="zh-CN" altLang="en-US" sz="2000" dirty="0">
                <a:latin typeface="Times New Roman" panose="02020603050405020304" pitchFamily="18" charset="0"/>
                <a:ea typeface="Times New Roman" panose="02020603050405020304" pitchFamily="18" charset="0"/>
              </a:rPr>
              <a:t>弥赛亚是君尊的祭司</a:t>
            </a: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3. Jeremiah 31:15 = The massacre of infants</a:t>
            </a:r>
          </a:p>
          <a:p>
            <a:r>
              <a:rPr lang="zh-CN" altLang="en-US" sz="2000" dirty="0">
                <a:latin typeface="Times New Roman" panose="02020603050405020304" pitchFamily="18" charset="0"/>
                <a:ea typeface="Times New Roman" panose="02020603050405020304" pitchFamily="18" charset="0"/>
              </a:rPr>
              <a:t>    耶</a:t>
            </a:r>
            <a:r>
              <a:rPr lang="en-US" altLang="zh-CN" sz="2000" dirty="0">
                <a:latin typeface="Times New Roman" panose="02020603050405020304" pitchFamily="18" charset="0"/>
                <a:ea typeface="Times New Roman" panose="02020603050405020304" pitchFamily="18" charset="0"/>
              </a:rPr>
              <a:t>31:15=</a:t>
            </a:r>
            <a:r>
              <a:rPr lang="zh-CN" altLang="en-US" sz="2000" dirty="0">
                <a:latin typeface="Times New Roman" panose="02020603050405020304" pitchFamily="18" charset="0"/>
                <a:ea typeface="Times New Roman" panose="02020603050405020304" pitchFamily="18" charset="0"/>
              </a:rPr>
              <a:t>婴儿被屠杀</a:t>
            </a:r>
            <a:endParaRPr lang="en-US" sz="2000" dirty="0">
              <a:latin typeface="Times New Roman" panose="02020603050405020304" pitchFamily="18" charset="0"/>
              <a:ea typeface="Times New Roman" panose="02020603050405020304" pitchFamily="18" charset="0"/>
            </a:endParaRPr>
          </a:p>
          <a:p>
            <a:r>
              <a:rPr lang="en-US" sz="2000" b="1" dirty="0">
                <a:highlight>
                  <a:srgbClr val="FFFF00"/>
                </a:highlight>
                <a:latin typeface="Times New Roman" panose="02020603050405020304" pitchFamily="18" charset="0"/>
                <a:ea typeface="Times New Roman" panose="02020603050405020304" pitchFamily="18" charset="0"/>
              </a:rPr>
              <a:t>4. </a:t>
            </a:r>
            <a:r>
              <a:rPr lang="en-US" sz="1600" b="1" dirty="0">
                <a:highlight>
                  <a:srgbClr val="FFFF00"/>
                </a:highlight>
                <a:latin typeface="Times New Roman" panose="02020603050405020304" pitchFamily="18" charset="0"/>
                <a:ea typeface="Times New Roman" panose="02020603050405020304" pitchFamily="18" charset="0"/>
              </a:rPr>
              <a:t>Jeremiah 33:15-16 = The Lord Our Righteousness</a:t>
            </a:r>
          </a:p>
          <a:p>
            <a:r>
              <a:rPr lang="zh-CN" altLang="en-US" sz="2000" b="1" dirty="0">
                <a:latin typeface="Times New Roman" panose="02020603050405020304" pitchFamily="18" charset="0"/>
                <a:ea typeface="Times New Roman" panose="02020603050405020304" pitchFamily="18" charset="0"/>
              </a:rPr>
              <a:t>    </a:t>
            </a:r>
            <a:r>
              <a:rPr lang="zh-CN" altLang="en-US" sz="2800" b="1" dirty="0">
                <a:highlight>
                  <a:srgbClr val="FFFF00"/>
                </a:highlight>
                <a:latin typeface="Times New Roman" panose="02020603050405020304" pitchFamily="18" charset="0"/>
                <a:ea typeface="Times New Roman" panose="02020603050405020304" pitchFamily="18" charset="0"/>
              </a:rPr>
              <a:t>耶</a:t>
            </a:r>
            <a:r>
              <a:rPr lang="en-US" altLang="zh-CN" sz="2800" b="1" dirty="0">
                <a:highlight>
                  <a:srgbClr val="FFFF00"/>
                </a:highlight>
                <a:latin typeface="Times New Roman" panose="02020603050405020304" pitchFamily="18" charset="0"/>
                <a:ea typeface="Times New Roman" panose="02020603050405020304" pitchFamily="18" charset="0"/>
              </a:rPr>
              <a:t>33:15-16=</a:t>
            </a:r>
            <a:r>
              <a:rPr lang="zh-CN" altLang="en-US" sz="2800" b="1" dirty="0">
                <a:highlight>
                  <a:srgbClr val="FFFF00"/>
                </a:highlight>
                <a:latin typeface="Times New Roman" panose="02020603050405020304" pitchFamily="18" charset="0"/>
                <a:ea typeface="Times New Roman" panose="02020603050405020304" pitchFamily="18" charset="0"/>
              </a:rPr>
              <a:t>耶和华我们的义</a:t>
            </a:r>
            <a:endParaRPr lang="en-US" sz="2800" b="1" dirty="0">
              <a:highlight>
                <a:srgbClr val="FFFF00"/>
              </a:highlight>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5. Ezekiel 17:22-24 = The Messiah as the tender sprig</a:t>
            </a:r>
          </a:p>
          <a:p>
            <a:r>
              <a:rPr lang="zh-CN" altLang="en-US" sz="2000" dirty="0">
                <a:latin typeface="Times New Roman" panose="02020603050405020304" pitchFamily="18" charset="0"/>
                <a:ea typeface="Times New Roman" panose="02020603050405020304" pitchFamily="18" charset="0"/>
              </a:rPr>
              <a:t>    结</a:t>
            </a:r>
            <a:r>
              <a:rPr lang="en-US" altLang="zh-CN" sz="2000" dirty="0">
                <a:latin typeface="Times New Roman" panose="02020603050405020304" pitchFamily="18" charset="0"/>
                <a:ea typeface="Times New Roman" panose="02020603050405020304" pitchFamily="18" charset="0"/>
              </a:rPr>
              <a:t>17:22-24=</a:t>
            </a:r>
            <a:r>
              <a:rPr lang="zh-CN" altLang="en-US" sz="2000" dirty="0">
                <a:latin typeface="Times New Roman" panose="02020603050405020304" pitchFamily="18" charset="0"/>
                <a:ea typeface="Times New Roman" panose="02020603050405020304" pitchFamily="18" charset="0"/>
              </a:rPr>
              <a:t>弥赛亚是嫩枝</a:t>
            </a: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6. Ezekiel 21:25-27 = The Messiah as the rightful king</a:t>
            </a:r>
          </a:p>
          <a:p>
            <a:r>
              <a:rPr lang="zh-CN" altLang="en-US" sz="2000" dirty="0">
                <a:latin typeface="Times New Roman" panose="02020603050405020304" pitchFamily="18" charset="0"/>
                <a:ea typeface="Times New Roman" panose="02020603050405020304" pitchFamily="18" charset="0"/>
              </a:rPr>
              <a:t>    结</a:t>
            </a:r>
            <a:r>
              <a:rPr lang="en-US" altLang="zh-CN" sz="2000" dirty="0">
                <a:latin typeface="Times New Roman" panose="02020603050405020304" pitchFamily="18" charset="0"/>
                <a:ea typeface="Times New Roman" panose="02020603050405020304" pitchFamily="18" charset="0"/>
              </a:rPr>
              <a:t>21:25-27=</a:t>
            </a:r>
            <a:r>
              <a:rPr lang="zh-CN" altLang="en-US" sz="2000" dirty="0">
                <a:latin typeface="Times New Roman" panose="02020603050405020304" pitchFamily="18" charset="0"/>
                <a:ea typeface="Times New Roman" panose="02020603050405020304" pitchFamily="18" charset="0"/>
              </a:rPr>
              <a:t>弥赛亚是公义的君王</a:t>
            </a: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7. Ezekiel 34:11-16, 23, 24 = The Messiah as Good Shepherd</a:t>
            </a:r>
          </a:p>
          <a:p>
            <a:r>
              <a:rPr lang="zh-CN" altLang="en-US" sz="2000" dirty="0">
                <a:latin typeface="Times New Roman" panose="02020603050405020304" pitchFamily="18" charset="0"/>
                <a:ea typeface="Times New Roman" panose="02020603050405020304" pitchFamily="18" charset="0"/>
              </a:rPr>
              <a:t>    结</a:t>
            </a:r>
            <a:r>
              <a:rPr lang="en-US" altLang="zh-CN" sz="2000" dirty="0">
                <a:latin typeface="Times New Roman" panose="02020603050405020304" pitchFamily="18" charset="0"/>
                <a:ea typeface="Times New Roman" panose="02020603050405020304" pitchFamily="18" charset="0"/>
              </a:rPr>
              <a:t>34:11-16,23,24=</a:t>
            </a:r>
            <a:r>
              <a:rPr lang="zh-CN" altLang="en-US" sz="2000" dirty="0">
                <a:latin typeface="Times New Roman" panose="02020603050405020304" pitchFamily="18" charset="0"/>
                <a:ea typeface="Times New Roman" panose="02020603050405020304" pitchFamily="18" charset="0"/>
              </a:rPr>
              <a:t>弥赛亚是好牧人</a:t>
            </a:r>
            <a:endParaRPr lang="en-US" sz="2000" dirty="0">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8. Ezekiel 37:15-28 = The Messiah as the great unifier of nations</a:t>
            </a:r>
          </a:p>
          <a:p>
            <a:r>
              <a:rPr lang="zh-CN" altLang="en-US" sz="2000" dirty="0">
                <a:latin typeface="Times New Roman" panose="02020603050405020304" pitchFamily="18" charset="0"/>
                <a:ea typeface="Times New Roman" panose="02020603050405020304" pitchFamily="18" charset="0"/>
              </a:rPr>
              <a:t>    结</a:t>
            </a:r>
            <a:r>
              <a:rPr lang="en-US" altLang="zh-CN" sz="2000" dirty="0">
                <a:latin typeface="Times New Roman" panose="02020603050405020304" pitchFamily="18" charset="0"/>
                <a:ea typeface="Times New Roman" panose="02020603050405020304" pitchFamily="18" charset="0"/>
              </a:rPr>
              <a:t>37:15-28=</a:t>
            </a:r>
            <a:r>
              <a:rPr lang="zh-CN" altLang="en-US" sz="2000" dirty="0">
                <a:latin typeface="Times New Roman" panose="02020603050405020304" pitchFamily="18" charset="0"/>
                <a:ea typeface="Times New Roman" panose="02020603050405020304" pitchFamily="18" charset="0"/>
              </a:rPr>
              <a:t>弥赛亚使万国合一</a:t>
            </a:r>
            <a:endParaRPr lang="en-US" sz="2000" dirty="0">
              <a:latin typeface="Times New Roman" panose="02020603050405020304" pitchFamily="18" charset="0"/>
              <a:ea typeface="Times New Roman" panose="02020603050405020304" pitchFamily="18" charset="0"/>
            </a:endParaRPr>
          </a:p>
          <a:p>
            <a:r>
              <a:rPr lang="en-US" sz="2000" b="1" dirty="0">
                <a:highlight>
                  <a:srgbClr val="FFFF00"/>
                </a:highlight>
                <a:latin typeface="Times New Roman" panose="02020603050405020304" pitchFamily="18" charset="0"/>
                <a:ea typeface="Times New Roman" panose="02020603050405020304" pitchFamily="18" charset="0"/>
              </a:rPr>
              <a:t>9</a:t>
            </a:r>
            <a:r>
              <a:rPr lang="en-US" sz="1600" b="1" dirty="0">
                <a:highlight>
                  <a:srgbClr val="FFFF00"/>
                </a:highlight>
                <a:latin typeface="Times New Roman" panose="02020603050405020304" pitchFamily="18" charset="0"/>
                <a:ea typeface="Times New Roman" panose="02020603050405020304" pitchFamily="18" charset="0"/>
              </a:rPr>
              <a:t>. Daniel 7:13-14 = The Son of Man</a:t>
            </a:r>
          </a:p>
          <a:p>
            <a:r>
              <a:rPr lang="zh-CN" altLang="en-US" sz="2800" b="1" dirty="0">
                <a:latin typeface="Times New Roman" panose="02020603050405020304" pitchFamily="18" charset="0"/>
                <a:ea typeface="Times New Roman" panose="02020603050405020304" pitchFamily="18" charset="0"/>
              </a:rPr>
              <a:t>    </a:t>
            </a:r>
            <a:r>
              <a:rPr lang="zh-CN" altLang="en-US" sz="2800" b="1" dirty="0">
                <a:highlight>
                  <a:srgbClr val="FFFF00"/>
                </a:highlight>
                <a:latin typeface="Times New Roman" panose="02020603050405020304" pitchFamily="18" charset="0"/>
                <a:ea typeface="Times New Roman" panose="02020603050405020304" pitchFamily="18" charset="0"/>
              </a:rPr>
              <a:t>但</a:t>
            </a:r>
            <a:r>
              <a:rPr lang="en-US" altLang="zh-CN" sz="2800" b="1" dirty="0">
                <a:highlight>
                  <a:srgbClr val="FFFF00"/>
                </a:highlight>
                <a:latin typeface="Times New Roman" panose="02020603050405020304" pitchFamily="18" charset="0"/>
                <a:ea typeface="Times New Roman" panose="02020603050405020304" pitchFamily="18" charset="0"/>
              </a:rPr>
              <a:t>7:13-14=</a:t>
            </a:r>
            <a:r>
              <a:rPr lang="zh-CN" altLang="en-US" sz="2800" b="1" dirty="0">
                <a:highlight>
                  <a:srgbClr val="FFFF00"/>
                </a:highlight>
                <a:latin typeface="Times New Roman" panose="02020603050405020304" pitchFamily="18" charset="0"/>
                <a:ea typeface="Times New Roman" panose="02020603050405020304" pitchFamily="18" charset="0"/>
              </a:rPr>
              <a:t>人子</a:t>
            </a:r>
            <a:endParaRPr lang="en-US" sz="2800" b="1" dirty="0">
              <a:highlight>
                <a:srgbClr val="FFFF00"/>
              </a:highlight>
              <a:latin typeface="Times New Roman" panose="02020603050405020304" pitchFamily="18" charset="0"/>
              <a:ea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rPr>
              <a:t>10. Daniel 9:24-27 = The Messiah as anointed ruler</a:t>
            </a:r>
          </a:p>
          <a:p>
            <a:r>
              <a:rPr lang="zh-CN" altLang="en-US" sz="2000" dirty="0">
                <a:latin typeface="Times New Roman" panose="02020603050405020304" pitchFamily="18" charset="0"/>
                <a:ea typeface="Times New Roman" panose="02020603050405020304" pitchFamily="18" charset="0"/>
              </a:rPr>
              <a:t>    但</a:t>
            </a:r>
            <a:r>
              <a:rPr lang="en-US" altLang="zh-CN" sz="2000" dirty="0">
                <a:latin typeface="Times New Roman" panose="02020603050405020304" pitchFamily="18" charset="0"/>
                <a:ea typeface="Times New Roman" panose="02020603050405020304" pitchFamily="18" charset="0"/>
              </a:rPr>
              <a:t>9:24-27=</a:t>
            </a:r>
            <a:r>
              <a:rPr lang="zh-CN" altLang="en-US" sz="2000" dirty="0">
                <a:latin typeface="Times New Roman" panose="02020603050405020304" pitchFamily="18" charset="0"/>
                <a:ea typeface="Times New Roman" panose="02020603050405020304" pitchFamily="18" charset="0"/>
              </a:rPr>
              <a:t>弥赛亚是受膏的君王</a:t>
            </a:r>
            <a:endParaRPr lang="en-US" sz="20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85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2171134"/>
            <a:ext cx="11008135"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“How then can a man be righteous before God? How can one born of woman be pure?” (Job 25:4)</a:t>
            </a:r>
          </a:p>
          <a:p>
            <a:r>
              <a:rPr lang="zh-CN" altLang="en-US" sz="5400" dirty="0">
                <a:latin typeface="Times New Roman" panose="02020603050405020304" pitchFamily="18" charset="0"/>
                <a:cs typeface="Times New Roman" panose="02020603050405020304" pitchFamily="18" charset="0"/>
              </a:rPr>
              <a:t>“这样在神面前，人怎能称义？妇人所生的怎能洁净？”（伯</a:t>
            </a:r>
            <a:r>
              <a:rPr lang="en-US" altLang="zh-CN" sz="5400" dirty="0">
                <a:latin typeface="Times New Roman" panose="02020603050405020304" pitchFamily="18" charset="0"/>
                <a:cs typeface="Times New Roman" panose="02020603050405020304" pitchFamily="18" charset="0"/>
              </a:rPr>
              <a:t>25:4</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001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813588" y="1907722"/>
            <a:ext cx="11008135"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“There is not a righteous man on earth who does what is right and never sins.” (Ecclesiastes 7:20)</a:t>
            </a:r>
          </a:p>
          <a:p>
            <a:r>
              <a:rPr lang="zh-CN" altLang="en-US" sz="5400" dirty="0">
                <a:latin typeface="Times New Roman" panose="02020603050405020304" pitchFamily="18" charset="0"/>
                <a:cs typeface="Times New Roman" panose="02020603050405020304" pitchFamily="18" charset="0"/>
              </a:rPr>
              <a:t>“时常行善而不犯罪的义人，世上实在没有。”（传</a:t>
            </a:r>
            <a:r>
              <a:rPr lang="en-US" altLang="zh-CN" sz="5400" dirty="0">
                <a:latin typeface="Times New Roman" panose="02020603050405020304" pitchFamily="18" charset="0"/>
                <a:cs typeface="Times New Roman" panose="02020603050405020304" pitchFamily="18" charset="0"/>
              </a:rPr>
              <a:t>7:20</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461665"/>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935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591932" y="1594135"/>
            <a:ext cx="11008135" cy="433965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“All of us have become like one who is unclean, and all our righteous acts are like filthy rags; we all shrivel up like a leaf, and like the wind our sins sweep us away.” </a:t>
            </a:r>
          </a:p>
          <a:p>
            <a:r>
              <a:rPr lang="en-US" sz="2000" dirty="0">
                <a:latin typeface="Times New Roman" panose="02020603050405020304" pitchFamily="18" charset="0"/>
                <a:cs typeface="Times New Roman" panose="02020603050405020304" pitchFamily="18" charset="0"/>
              </a:rPr>
              <a:t>(Isaiah 64:6)</a:t>
            </a:r>
          </a:p>
          <a:p>
            <a:r>
              <a:rPr lang="zh-CN" altLang="en-US" sz="5400" dirty="0">
                <a:latin typeface="Times New Roman" panose="02020603050405020304" pitchFamily="18" charset="0"/>
                <a:cs typeface="Times New Roman" panose="02020603050405020304" pitchFamily="18" charset="0"/>
              </a:rPr>
              <a:t>“我们都像不洁净的人，所有的义都像污秽的衣服。我们都像叶子渐渐枯干。我们的罪孽好像风把我们吹去。”（赛</a:t>
            </a:r>
            <a:r>
              <a:rPr lang="en-US" altLang="zh-CN" sz="5400" dirty="0">
                <a:latin typeface="Times New Roman" panose="02020603050405020304" pitchFamily="18" charset="0"/>
                <a:cs typeface="Times New Roman" panose="02020603050405020304" pitchFamily="18" charset="0"/>
              </a:rPr>
              <a:t>64:6</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348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740933" y="2055800"/>
            <a:ext cx="10533739"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“As it is written: “There is no one righteous, not even one;” (Romans 3:10)</a:t>
            </a:r>
          </a:p>
          <a:p>
            <a:r>
              <a:rPr lang="zh-CN" altLang="en-US" sz="5400" dirty="0">
                <a:latin typeface="Times New Roman" panose="02020603050405020304" pitchFamily="18" charset="0"/>
                <a:cs typeface="Times New Roman" panose="02020603050405020304" pitchFamily="18" charset="0"/>
              </a:rPr>
              <a:t>“就如经上所记，没有义人，连一个也没有。”（罗</a:t>
            </a:r>
            <a:r>
              <a:rPr lang="en-US" altLang="zh-CN" sz="5400" dirty="0">
                <a:latin typeface="Times New Roman" panose="02020603050405020304" pitchFamily="18" charset="0"/>
                <a:cs typeface="Times New Roman" panose="02020603050405020304" pitchFamily="18" charset="0"/>
              </a:rPr>
              <a:t>3:10</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612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901643" y="2090172"/>
            <a:ext cx="11008135"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“for all have sinned and fall short of the glory of God,” (Romans 3:23)</a:t>
            </a:r>
          </a:p>
          <a:p>
            <a:r>
              <a:rPr lang="zh-CN" altLang="en-US" sz="3600" dirty="0">
                <a:latin typeface="Times New Roman" panose="02020603050405020304" pitchFamily="18" charset="0"/>
                <a:cs typeface="Times New Roman" panose="02020603050405020304" pitchFamily="18" charset="0"/>
              </a:rPr>
              <a:t>“</a:t>
            </a:r>
            <a:r>
              <a:rPr lang="zh-CN" altLang="en-US" sz="5400" dirty="0">
                <a:latin typeface="Times New Roman" panose="02020603050405020304" pitchFamily="18" charset="0"/>
                <a:cs typeface="Times New Roman" panose="02020603050405020304" pitchFamily="18" charset="0"/>
              </a:rPr>
              <a:t>因为世人都犯了罪，亏缺了神的荣耀。”（罗</a:t>
            </a:r>
            <a:r>
              <a:rPr lang="en-US" altLang="zh-CN" sz="5400" dirty="0">
                <a:latin typeface="Times New Roman" panose="02020603050405020304" pitchFamily="18" charset="0"/>
                <a:cs typeface="Times New Roman" panose="02020603050405020304" pitchFamily="18" charset="0"/>
              </a:rPr>
              <a:t>3:23</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25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1319815"/>
            <a:ext cx="11008135" cy="486287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r>
              <a:rPr lang="en-US" sz="2000" dirty="0">
                <a:highlight>
                  <a:srgbClr val="FFFF00"/>
                </a:highlight>
                <a:latin typeface="Times New Roman" panose="02020603050405020304" pitchFamily="18" charset="0"/>
                <a:cs typeface="Times New Roman" panose="02020603050405020304" pitchFamily="18" charset="0"/>
              </a:rPr>
              <a:t>By faith </a:t>
            </a:r>
            <a:r>
              <a:rPr lang="en-US" sz="2000" dirty="0">
                <a:latin typeface="Times New Roman" panose="02020603050405020304" pitchFamily="18" charset="0"/>
                <a:cs typeface="Times New Roman" panose="02020603050405020304" pitchFamily="18" charset="0"/>
              </a:rPr>
              <a:t>Abel offered God a better sacrifice than Cain did. By faith he was commended as a righteous man, when God spoke well of his offerings.” (Hebrews 11:4)</a:t>
            </a:r>
          </a:p>
          <a:p>
            <a:r>
              <a:rPr lang="zh-CN" altLang="en-US" sz="5400" dirty="0">
                <a:latin typeface="Times New Roman" panose="02020603050405020304" pitchFamily="18" charset="0"/>
                <a:cs typeface="Times New Roman" panose="02020603050405020304" pitchFamily="18" charset="0"/>
              </a:rPr>
              <a:t>“亚伯</a:t>
            </a:r>
            <a:r>
              <a:rPr lang="zh-CN" altLang="en-US" sz="5400" dirty="0">
                <a:highlight>
                  <a:srgbClr val="FFFF00"/>
                </a:highlight>
                <a:latin typeface="Times New Roman" panose="02020603050405020304" pitchFamily="18" charset="0"/>
                <a:cs typeface="Times New Roman" panose="02020603050405020304" pitchFamily="18" charset="0"/>
              </a:rPr>
              <a:t>因着信</a:t>
            </a:r>
            <a:r>
              <a:rPr lang="zh-CN" altLang="en-US" sz="5400" dirty="0">
                <a:latin typeface="Times New Roman" panose="02020603050405020304" pitchFamily="18" charset="0"/>
                <a:cs typeface="Times New Roman" panose="02020603050405020304" pitchFamily="18" charset="0"/>
              </a:rPr>
              <a:t>献祭与神，比该隐所献的更美，因此便得了称义的见证，就是神指他礼物作的见证。他虽然死了，却因这信仍旧说话。”（来</a:t>
            </a:r>
            <a:r>
              <a:rPr lang="en-US" altLang="zh-CN" sz="5400" dirty="0">
                <a:latin typeface="Times New Roman" panose="02020603050405020304" pitchFamily="18" charset="0"/>
                <a:cs typeface="Times New Roman" panose="02020603050405020304" pitchFamily="18" charset="0"/>
              </a:rPr>
              <a:t>11:4</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043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603221" y="1261854"/>
            <a:ext cx="11008135" cy="486287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r>
              <a:rPr lang="en-US" sz="2000" dirty="0">
                <a:highlight>
                  <a:srgbClr val="FFFF00"/>
                </a:highlight>
                <a:latin typeface="Times New Roman" panose="02020603050405020304" pitchFamily="18" charset="0"/>
                <a:cs typeface="Times New Roman" panose="02020603050405020304" pitchFamily="18" charset="0"/>
              </a:rPr>
              <a:t>By faith </a:t>
            </a:r>
            <a:r>
              <a:rPr lang="en-US" sz="2000" dirty="0">
                <a:latin typeface="Times New Roman" panose="02020603050405020304" pitchFamily="18" charset="0"/>
                <a:cs typeface="Times New Roman" panose="02020603050405020304" pitchFamily="18" charset="0"/>
              </a:rPr>
              <a:t>Noah, when warned about things not yet seen, in holy fear built an ark to save his family. By his faith he condemned the world and became heir of the righteousness that comes by faith.” (Hebrews 11:7)</a:t>
            </a:r>
          </a:p>
          <a:p>
            <a:r>
              <a:rPr lang="zh-CN" altLang="en-US" sz="5400" dirty="0">
                <a:latin typeface="Times New Roman" panose="02020603050405020304" pitchFamily="18" charset="0"/>
                <a:cs typeface="Times New Roman" panose="02020603050405020304" pitchFamily="18" charset="0"/>
              </a:rPr>
              <a:t>“挪亚</a:t>
            </a:r>
            <a:r>
              <a:rPr lang="zh-CN" altLang="en-US" sz="5400" dirty="0">
                <a:highlight>
                  <a:srgbClr val="FFFF00"/>
                </a:highlight>
                <a:latin typeface="Times New Roman" panose="02020603050405020304" pitchFamily="18" charset="0"/>
                <a:cs typeface="Times New Roman" panose="02020603050405020304" pitchFamily="18" charset="0"/>
              </a:rPr>
              <a:t>因着信</a:t>
            </a:r>
            <a:r>
              <a:rPr lang="zh-CN" altLang="en-US" sz="5400" dirty="0">
                <a:latin typeface="Times New Roman" panose="02020603050405020304" pitchFamily="18" charset="0"/>
                <a:cs typeface="Times New Roman" panose="02020603050405020304" pitchFamily="18" charset="0"/>
              </a:rPr>
              <a:t>，既蒙神指示他未见的事，动了敬畏的心，预备了一只方舟，使他全家得救。因此就定了那世代的罪，自己也承受了那从信而来的义。”（来</a:t>
            </a:r>
            <a:r>
              <a:rPr lang="en-US" altLang="zh-CN" sz="5400" dirty="0">
                <a:latin typeface="Times New Roman" panose="02020603050405020304" pitchFamily="18" charset="0"/>
                <a:cs typeface="Times New Roman" panose="02020603050405020304" pitchFamily="18" charset="0"/>
              </a:rPr>
              <a:t>11:7</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461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591932" y="2001433"/>
            <a:ext cx="11008135" cy="206210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Consider Abraham: “</a:t>
            </a:r>
            <a:r>
              <a:rPr lang="en-US" sz="2000" dirty="0">
                <a:highlight>
                  <a:srgbClr val="FFFF00"/>
                </a:highlight>
                <a:latin typeface="Times New Roman" panose="02020603050405020304" pitchFamily="18" charset="0"/>
                <a:cs typeface="Times New Roman" panose="02020603050405020304" pitchFamily="18" charset="0"/>
              </a:rPr>
              <a:t>He believed God</a:t>
            </a:r>
            <a:r>
              <a:rPr lang="en-US" sz="2000" dirty="0">
                <a:latin typeface="Times New Roman" panose="02020603050405020304" pitchFamily="18" charset="0"/>
                <a:cs typeface="Times New Roman" panose="02020603050405020304" pitchFamily="18" charset="0"/>
              </a:rPr>
              <a:t>, and it was credited to him as righteousness.” (Galatians 3:6)</a:t>
            </a:r>
          </a:p>
          <a:p>
            <a:r>
              <a:rPr lang="zh-CN" altLang="en-US" sz="5400" dirty="0">
                <a:latin typeface="Times New Roman" panose="02020603050405020304" pitchFamily="18" charset="0"/>
                <a:cs typeface="Times New Roman" panose="02020603050405020304" pitchFamily="18" charset="0"/>
              </a:rPr>
              <a:t>正如，</a:t>
            </a:r>
            <a:r>
              <a:rPr lang="zh-CN" altLang="en-US" sz="5400" dirty="0">
                <a:highlight>
                  <a:srgbClr val="FFFF00"/>
                </a:highlight>
                <a:latin typeface="Times New Roman" panose="02020603050405020304" pitchFamily="18" charset="0"/>
                <a:cs typeface="Times New Roman" panose="02020603050405020304" pitchFamily="18" charset="0"/>
              </a:rPr>
              <a:t>亚伯拉罕信神</a:t>
            </a:r>
            <a:r>
              <a:rPr lang="zh-CN" altLang="en-US" sz="5400" dirty="0">
                <a:latin typeface="Times New Roman" panose="02020603050405020304" pitchFamily="18" charset="0"/>
                <a:cs typeface="Times New Roman" panose="02020603050405020304" pitchFamily="18" charset="0"/>
              </a:rPr>
              <a:t>，这就算为他的义。（加</a:t>
            </a:r>
            <a:r>
              <a:rPr lang="en-US" altLang="zh-CN" sz="5400" dirty="0">
                <a:latin typeface="Times New Roman" panose="02020603050405020304" pitchFamily="18" charset="0"/>
                <a:cs typeface="Times New Roman" panose="02020603050405020304" pitchFamily="18" charset="0"/>
              </a:rPr>
              <a:t>3:6</a:t>
            </a:r>
            <a:r>
              <a:rPr lang="zh-CN" altLang="en-US" sz="5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117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702291" y="1422502"/>
            <a:ext cx="10286275" cy="320087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t>
            </a:r>
            <a:r>
              <a:rPr lang="en-US" sz="2000" dirty="0">
                <a:highlight>
                  <a:srgbClr val="FFFF00"/>
                </a:highlight>
                <a:latin typeface="Times New Roman" panose="02020603050405020304" pitchFamily="18" charset="0"/>
                <a:cs typeface="Times New Roman" panose="02020603050405020304" pitchFamily="18" charset="0"/>
              </a:rPr>
              <a:t>By faith </a:t>
            </a:r>
            <a:r>
              <a:rPr lang="en-US" sz="2000" dirty="0">
                <a:latin typeface="Times New Roman" panose="02020603050405020304" pitchFamily="18" charset="0"/>
                <a:cs typeface="Times New Roman" panose="02020603050405020304" pitchFamily="18" charset="0"/>
              </a:rPr>
              <a:t>the prostitute Rahab, because she welcomed the spies, was not killed with those who were disobedient.” (Hebrews 11:31)</a:t>
            </a:r>
          </a:p>
          <a:p>
            <a:r>
              <a:rPr lang="zh-CN" altLang="en-US" sz="5400" dirty="0">
                <a:latin typeface="Times New Roman" panose="02020603050405020304" pitchFamily="18" charset="0"/>
                <a:cs typeface="Times New Roman" panose="02020603050405020304" pitchFamily="18" charset="0"/>
              </a:rPr>
              <a:t>“妓女喇合</a:t>
            </a:r>
            <a:r>
              <a:rPr lang="zh-CN" altLang="en-US" sz="5400" dirty="0">
                <a:highlight>
                  <a:srgbClr val="FFFF00"/>
                </a:highlight>
                <a:latin typeface="Times New Roman" panose="02020603050405020304" pitchFamily="18" charset="0"/>
                <a:cs typeface="Times New Roman" panose="02020603050405020304" pitchFamily="18" charset="0"/>
              </a:rPr>
              <a:t>因着信</a:t>
            </a:r>
            <a:r>
              <a:rPr lang="zh-CN" altLang="en-US" sz="5400" dirty="0">
                <a:latin typeface="Times New Roman" panose="02020603050405020304" pitchFamily="18" charset="0"/>
                <a:cs typeface="Times New Roman" panose="02020603050405020304" pitchFamily="18" charset="0"/>
              </a:rPr>
              <a:t>，曾和和平平的接待探子，就不与那些不顺从的人一同灭亡。”（来</a:t>
            </a:r>
            <a:r>
              <a:rPr lang="en-US" altLang="zh-CN" sz="5400" dirty="0">
                <a:latin typeface="Times New Roman" panose="02020603050405020304" pitchFamily="18" charset="0"/>
                <a:cs typeface="Times New Roman" panose="02020603050405020304" pitchFamily="18" charset="0"/>
              </a:rPr>
              <a:t>11:31</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916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952862" y="1594135"/>
            <a:ext cx="10286275" cy="320087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“David says the same thing when he speaks of the blessedness of the man to whom </a:t>
            </a:r>
            <a:r>
              <a:rPr lang="en-US" sz="2000" dirty="0">
                <a:highlight>
                  <a:srgbClr val="FFFF00"/>
                </a:highlight>
                <a:latin typeface="Times New Roman" panose="02020603050405020304" pitchFamily="18" charset="0"/>
                <a:cs typeface="Times New Roman" panose="02020603050405020304" pitchFamily="18" charset="0"/>
              </a:rPr>
              <a:t>God credits righteousness </a:t>
            </a:r>
            <a:r>
              <a:rPr lang="en-US" sz="2000" dirty="0">
                <a:latin typeface="Times New Roman" panose="02020603050405020304" pitchFamily="18" charset="0"/>
                <a:cs typeface="Times New Roman" panose="02020603050405020304" pitchFamily="18" charset="0"/>
              </a:rPr>
              <a:t>apart from works:” (Romans 4:6)</a:t>
            </a:r>
          </a:p>
          <a:p>
            <a:r>
              <a:rPr lang="zh-CN" altLang="en-US" sz="5400" dirty="0">
                <a:latin typeface="Times New Roman" panose="02020603050405020304" pitchFamily="18" charset="0"/>
                <a:cs typeface="Times New Roman" panose="02020603050405020304" pitchFamily="18" charset="0"/>
              </a:rPr>
              <a:t>“正如大卫称那在行为以外，</a:t>
            </a:r>
            <a:r>
              <a:rPr lang="zh-CN" altLang="en-US" sz="5400" dirty="0">
                <a:highlight>
                  <a:srgbClr val="FFFF00"/>
                </a:highlight>
                <a:latin typeface="Times New Roman" panose="02020603050405020304" pitchFamily="18" charset="0"/>
                <a:cs typeface="Times New Roman" panose="02020603050405020304" pitchFamily="18" charset="0"/>
              </a:rPr>
              <a:t>蒙神算为义</a:t>
            </a:r>
            <a:r>
              <a:rPr lang="zh-CN" altLang="en-US" sz="5400" dirty="0">
                <a:latin typeface="Times New Roman" panose="02020603050405020304" pitchFamily="18" charset="0"/>
                <a:cs typeface="Times New Roman" panose="02020603050405020304" pitchFamily="18" charset="0"/>
              </a:rPr>
              <a:t>的人是有福的。”（罗</a:t>
            </a:r>
            <a:r>
              <a:rPr lang="en-US" altLang="zh-CN" sz="5400" dirty="0">
                <a:latin typeface="Times New Roman" panose="02020603050405020304" pitchFamily="18" charset="0"/>
                <a:cs typeface="Times New Roman" panose="02020603050405020304" pitchFamily="18" charset="0"/>
              </a:rPr>
              <a:t>4:6</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944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642576" y="1628507"/>
            <a:ext cx="10906848" cy="3539430"/>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THE LORD</a:t>
            </a:r>
          </a:p>
          <a:p>
            <a:pPr algn="ct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OUR RIGHTEOUSNESS</a:t>
            </a:r>
          </a:p>
          <a:p>
            <a:pPr algn="ctr"/>
            <a:r>
              <a:rPr lang="zh-CN" altLang="en-US" sz="6000" dirty="0">
                <a:solidFill>
                  <a:schemeClr val="accent4">
                    <a:lumMod val="40000"/>
                    <a:lumOff val="60000"/>
                  </a:schemeClr>
                </a:solidFill>
                <a:latin typeface="Times New Roman" panose="02020603050405020304" pitchFamily="18" charset="0"/>
                <a:cs typeface="Times New Roman" panose="02020603050405020304" pitchFamily="18" charset="0"/>
              </a:rPr>
              <a:t>耶和华我们的义</a:t>
            </a:r>
            <a:endParaRPr lang="en-US" sz="60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endParaRPr lang="en-US" sz="1200" dirty="0">
              <a:solidFill>
                <a:schemeClr val="bg1"/>
              </a:solidFill>
              <a:latin typeface="Times New Roman" panose="02020603050405020304" pitchFamily="18" charset="0"/>
              <a:cs typeface="Times New Roman" panose="02020603050405020304" pitchFamily="18" charset="0"/>
            </a:endParaRPr>
          </a:p>
          <a:p>
            <a:pPr algn="ctr"/>
            <a:r>
              <a:rPr lang="en-US" sz="3600" dirty="0">
                <a:solidFill>
                  <a:schemeClr val="bg1"/>
                </a:solidFill>
                <a:latin typeface="Times New Roman" panose="02020603050405020304" pitchFamily="18" charset="0"/>
                <a:cs typeface="Times New Roman" panose="02020603050405020304" pitchFamily="18" charset="0"/>
              </a:rPr>
              <a:t>Jeremiah 23:5-6</a:t>
            </a:r>
          </a:p>
          <a:p>
            <a:pPr algn="ctr"/>
            <a:r>
              <a:rPr lang="zh-CN" altLang="en-US" sz="4400" dirty="0">
                <a:solidFill>
                  <a:schemeClr val="bg1"/>
                </a:solidFill>
                <a:latin typeface="Times New Roman" panose="02020603050405020304" pitchFamily="18" charset="0"/>
                <a:cs typeface="Times New Roman" panose="02020603050405020304" pitchFamily="18" charset="0"/>
              </a:rPr>
              <a:t>耶</a:t>
            </a:r>
            <a:r>
              <a:rPr lang="en-US" altLang="zh-CN" sz="4400" dirty="0">
                <a:solidFill>
                  <a:schemeClr val="bg1"/>
                </a:solidFill>
                <a:latin typeface="Times New Roman" panose="02020603050405020304" pitchFamily="18" charset="0"/>
                <a:cs typeface="Times New Roman" panose="02020603050405020304" pitchFamily="18" charset="0"/>
              </a:rPr>
              <a:t>23:5-6</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45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968189" y="2121750"/>
            <a:ext cx="10739718" cy="123110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righteous will live by his faith.” (Habakkuk 2:4)</a:t>
            </a:r>
          </a:p>
          <a:p>
            <a:r>
              <a:rPr lang="zh-CN" altLang="en-US" sz="5400" dirty="0">
                <a:latin typeface="Times New Roman" panose="02020603050405020304" pitchFamily="18" charset="0"/>
                <a:cs typeface="Times New Roman" panose="02020603050405020304" pitchFamily="18" charset="0"/>
              </a:rPr>
              <a:t>“惟义人因信得生。”（哈</a:t>
            </a:r>
            <a:r>
              <a:rPr lang="en-US" altLang="zh-CN" sz="5400" dirty="0">
                <a:latin typeface="Times New Roman" panose="02020603050405020304" pitchFamily="18" charset="0"/>
                <a:cs typeface="Times New Roman" panose="02020603050405020304" pitchFamily="18" charset="0"/>
              </a:rPr>
              <a:t>2:4</a:t>
            </a:r>
            <a:r>
              <a:rPr lang="zh-CN" alt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715864-523E-4418-A4AC-8AC01285E231}"/>
              </a:ext>
            </a:extLst>
          </p:cNvPr>
          <p:cNvSpPr txBox="1"/>
          <p:nvPr/>
        </p:nvSpPr>
        <p:spPr>
          <a:xfrm>
            <a:off x="7987116" y="314069"/>
            <a:ext cx="2587568" cy="830997"/>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a:p>
            <a:r>
              <a:rPr lang="zh-CN" altLang="en-US" sz="2400" dirty="0">
                <a:solidFill>
                  <a:srgbClr val="C00000"/>
                </a:solidFill>
                <a:latin typeface="Times New Roman" panose="02020603050405020304" pitchFamily="18" charset="0"/>
                <a:cs typeface="Times New Roman" panose="02020603050405020304" pitchFamily="18" charset="0"/>
              </a:rPr>
              <a:t>耶</a:t>
            </a:r>
            <a:r>
              <a:rPr lang="en-US" altLang="zh-CN" sz="2400" dirty="0">
                <a:solidFill>
                  <a:srgbClr val="C00000"/>
                </a:solidFill>
                <a:latin typeface="Times New Roman" panose="02020603050405020304" pitchFamily="18" charset="0"/>
                <a:cs typeface="Times New Roman" panose="02020603050405020304" pitchFamily="18" charset="0"/>
              </a:rPr>
              <a:t>23:5-6</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072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pic>
        <p:nvPicPr>
          <p:cNvPr id="4" name="Picture 3" descr="Text, letter&#10;&#10;Description automatically generated">
            <a:extLst>
              <a:ext uri="{FF2B5EF4-FFF2-40B4-BE49-F238E27FC236}">
                <a16:creationId xmlns:a16="http://schemas.microsoft.com/office/drawing/2014/main" id="{898DCDF1-37C8-3A4F-8EB2-BE9BE1D64A75}"/>
              </a:ext>
            </a:extLst>
          </p:cNvPr>
          <p:cNvPicPr>
            <a:picLocks noChangeAspect="1"/>
          </p:cNvPicPr>
          <p:nvPr/>
        </p:nvPicPr>
        <p:blipFill rotWithShape="1">
          <a:blip r:embed="rId2"/>
          <a:srcRect b="19645"/>
          <a:stretch/>
        </p:blipFill>
        <p:spPr>
          <a:xfrm>
            <a:off x="3509011" y="637640"/>
            <a:ext cx="3931696" cy="4368700"/>
          </a:xfrm>
          <a:prstGeom prst="rect">
            <a:avLst/>
          </a:prstGeom>
          <a:effectLst>
            <a:softEdge rad="317500"/>
          </a:effectLst>
        </p:spPr>
      </p:pic>
      <p:sp>
        <p:nvSpPr>
          <p:cNvPr id="5" name="Rectangle 4">
            <a:extLst>
              <a:ext uri="{FF2B5EF4-FFF2-40B4-BE49-F238E27FC236}">
                <a16:creationId xmlns:a16="http://schemas.microsoft.com/office/drawing/2014/main" id="{789AA86F-7D54-4147-9082-603158E462D2}"/>
              </a:ext>
            </a:extLst>
          </p:cNvPr>
          <p:cNvSpPr/>
          <p:nvPr/>
        </p:nvSpPr>
        <p:spPr>
          <a:xfrm>
            <a:off x="1690710" y="5062198"/>
            <a:ext cx="7802136" cy="1231106"/>
          </a:xfrm>
          <a:prstGeom prst="rect">
            <a:avLst/>
          </a:prstGeom>
        </p:spPr>
        <p:txBody>
          <a:bodyPr wrap="none">
            <a:spAutoFit/>
          </a:bodyPr>
          <a:lstStyle/>
          <a:p>
            <a:r>
              <a:rPr lang="en-US" sz="2000" dirty="0">
                <a:latin typeface="Times New Roman" panose="02020603050405020304" pitchFamily="18" charset="0"/>
                <a:ea typeface="Times New Roman" panose="02020603050405020304" pitchFamily="18" charset="0"/>
              </a:rPr>
              <a:t>“I hated that word ‘righteousness of God’”</a:t>
            </a:r>
          </a:p>
          <a:p>
            <a:r>
              <a:rPr lang="zh-CN" altLang="en-US" sz="5400" dirty="0">
                <a:latin typeface="Times New Roman" panose="02020603050405020304" pitchFamily="18" charset="0"/>
              </a:rPr>
              <a:t>我厌恶“神的义”这个词</a:t>
            </a:r>
            <a:endParaRPr lang="en-US" sz="5400" dirty="0"/>
          </a:p>
        </p:txBody>
      </p:sp>
      <p:sp>
        <p:nvSpPr>
          <p:cNvPr id="7" name="TextBox 6">
            <a:extLst>
              <a:ext uri="{FF2B5EF4-FFF2-40B4-BE49-F238E27FC236}">
                <a16:creationId xmlns:a16="http://schemas.microsoft.com/office/drawing/2014/main" id="{7065D231-BC12-438C-9EFB-ED53706A0826}"/>
              </a:ext>
            </a:extLst>
          </p:cNvPr>
          <p:cNvSpPr txBox="1"/>
          <p:nvPr/>
        </p:nvSpPr>
        <p:spPr>
          <a:xfrm>
            <a:off x="7575636" y="1148459"/>
            <a:ext cx="2379819" cy="461665"/>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Dr. Martin Luther</a:t>
            </a:r>
          </a:p>
        </p:txBody>
      </p:sp>
    </p:spTree>
    <p:extLst>
      <p:ext uri="{BB962C8B-B14F-4D97-AF65-F5344CB8AC3E}">
        <p14:creationId xmlns:p14="http://schemas.microsoft.com/office/powerpoint/2010/main" val="2506274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9AA86F-7D54-4147-9082-603158E462D2}"/>
              </a:ext>
            </a:extLst>
          </p:cNvPr>
          <p:cNvSpPr/>
          <p:nvPr/>
        </p:nvSpPr>
        <p:spPr>
          <a:xfrm>
            <a:off x="4204885" y="729567"/>
            <a:ext cx="3510898" cy="1600438"/>
          </a:xfrm>
          <a:prstGeom prst="rect">
            <a:avLst/>
          </a:prstGeom>
        </p:spPr>
        <p:txBody>
          <a:bodyPr wrap="none">
            <a:spAutoFit/>
          </a:bodyPr>
          <a:lstStyle/>
          <a:p>
            <a:r>
              <a:rPr lang="en-US" sz="3200" dirty="0">
                <a:latin typeface="Times New Roman" panose="02020603050405020304" pitchFamily="18" charset="0"/>
                <a:ea typeface="Times New Roman" panose="02020603050405020304" pitchFamily="18" charset="0"/>
              </a:rPr>
              <a:t>RIGHTEOUSNESS</a:t>
            </a:r>
          </a:p>
          <a:p>
            <a:pPr algn="ctr"/>
            <a:r>
              <a:rPr lang="zh-CN" altLang="en-US" sz="6600" dirty="0">
                <a:latin typeface="Times New Roman" panose="02020603050405020304" pitchFamily="18" charset="0"/>
              </a:rPr>
              <a:t>义</a:t>
            </a:r>
            <a:endParaRPr lang="en-US" sz="6600" dirty="0"/>
          </a:p>
        </p:txBody>
      </p:sp>
      <p:sp>
        <p:nvSpPr>
          <p:cNvPr id="8" name="Rectangle 7">
            <a:extLst>
              <a:ext uri="{FF2B5EF4-FFF2-40B4-BE49-F238E27FC236}">
                <a16:creationId xmlns:a16="http://schemas.microsoft.com/office/drawing/2014/main" id="{ABF4E0D8-65E9-8D4A-910F-AD644AA6C94D}"/>
              </a:ext>
            </a:extLst>
          </p:cNvPr>
          <p:cNvSpPr/>
          <p:nvPr/>
        </p:nvSpPr>
        <p:spPr>
          <a:xfrm>
            <a:off x="8064987" y="5038824"/>
            <a:ext cx="1569660" cy="1292662"/>
          </a:xfrm>
          <a:prstGeom prst="rect">
            <a:avLst/>
          </a:prstGeom>
        </p:spPr>
        <p:txBody>
          <a:bodyPr wrap="none">
            <a:spAutoFit/>
          </a:bodyPr>
          <a:lstStyle/>
          <a:p>
            <a:pPr algn="ctr"/>
            <a:r>
              <a:rPr lang="en-US" sz="2400" dirty="0">
                <a:latin typeface="Times New Roman" panose="02020603050405020304" pitchFamily="18" charset="0"/>
                <a:ea typeface="Times New Roman" panose="02020603050405020304" pitchFamily="18" charset="0"/>
              </a:rPr>
              <a:t>Gospel</a:t>
            </a:r>
          </a:p>
          <a:p>
            <a:pPr algn="ctr"/>
            <a:r>
              <a:rPr lang="zh-CN" altLang="en-US" sz="5400" dirty="0">
                <a:latin typeface="Times New Roman" panose="02020603050405020304" pitchFamily="18" charset="0"/>
              </a:rPr>
              <a:t>福音</a:t>
            </a:r>
            <a:endParaRPr lang="en-US" sz="5400" dirty="0"/>
          </a:p>
        </p:txBody>
      </p:sp>
      <p:sp>
        <p:nvSpPr>
          <p:cNvPr id="9" name="Rectangle 8">
            <a:extLst>
              <a:ext uri="{FF2B5EF4-FFF2-40B4-BE49-F238E27FC236}">
                <a16:creationId xmlns:a16="http://schemas.microsoft.com/office/drawing/2014/main" id="{CAD2CFEE-3A2C-554C-A82F-00F97C5AF1B8}"/>
              </a:ext>
            </a:extLst>
          </p:cNvPr>
          <p:cNvSpPr/>
          <p:nvPr/>
        </p:nvSpPr>
        <p:spPr>
          <a:xfrm>
            <a:off x="2411405" y="5033032"/>
            <a:ext cx="1569661" cy="1292662"/>
          </a:xfrm>
          <a:prstGeom prst="rect">
            <a:avLst/>
          </a:prstGeom>
        </p:spPr>
        <p:txBody>
          <a:bodyPr wrap="none">
            <a:spAutoFit/>
          </a:bodyPr>
          <a:lstStyle/>
          <a:p>
            <a:pPr algn="ctr"/>
            <a:r>
              <a:rPr lang="en-US" sz="2400" dirty="0">
                <a:latin typeface="Times New Roman" panose="02020603050405020304" pitchFamily="18" charset="0"/>
                <a:ea typeface="Times New Roman" panose="02020603050405020304" pitchFamily="18" charset="0"/>
              </a:rPr>
              <a:t>Law</a:t>
            </a:r>
          </a:p>
          <a:p>
            <a:pPr algn="ctr"/>
            <a:r>
              <a:rPr lang="zh-CN" altLang="en-US" sz="5400" dirty="0">
                <a:latin typeface="Times New Roman" panose="02020603050405020304" pitchFamily="18" charset="0"/>
              </a:rPr>
              <a:t>律法</a:t>
            </a:r>
            <a:endParaRPr lang="en-US" sz="5400" dirty="0"/>
          </a:p>
        </p:txBody>
      </p:sp>
      <p:pic>
        <p:nvPicPr>
          <p:cNvPr id="10" name="Picture 9" descr="A picture containing background pattern&#10;&#10;Description automatically generated">
            <a:extLst>
              <a:ext uri="{FF2B5EF4-FFF2-40B4-BE49-F238E27FC236}">
                <a16:creationId xmlns:a16="http://schemas.microsoft.com/office/drawing/2014/main" id="{15E0754A-4A75-1B46-911D-CE24218715E3}"/>
              </a:ext>
            </a:extLst>
          </p:cNvPr>
          <p:cNvPicPr>
            <a:picLocks noChangeAspect="1"/>
          </p:cNvPicPr>
          <p:nvPr/>
        </p:nvPicPr>
        <p:blipFill>
          <a:blip r:embed="rId2"/>
          <a:stretch>
            <a:fillRect/>
          </a:stretch>
        </p:blipFill>
        <p:spPr>
          <a:xfrm>
            <a:off x="1077123" y="2003517"/>
            <a:ext cx="4381273" cy="3119276"/>
          </a:xfrm>
          <a:prstGeom prst="rect">
            <a:avLst/>
          </a:prstGeom>
          <a:effectLst>
            <a:softEdge rad="393700"/>
          </a:effectLst>
        </p:spPr>
      </p:pic>
      <p:pic>
        <p:nvPicPr>
          <p:cNvPr id="13" name="Picture 12" descr="A sunset in the dark&#10;&#10;Description automatically generated">
            <a:extLst>
              <a:ext uri="{FF2B5EF4-FFF2-40B4-BE49-F238E27FC236}">
                <a16:creationId xmlns:a16="http://schemas.microsoft.com/office/drawing/2014/main" id="{E1EDE9FB-295F-644F-9F84-1989DD0CCA0B}"/>
              </a:ext>
            </a:extLst>
          </p:cNvPr>
          <p:cNvPicPr>
            <a:picLocks noChangeAspect="1"/>
          </p:cNvPicPr>
          <p:nvPr/>
        </p:nvPicPr>
        <p:blipFill>
          <a:blip r:embed="rId3"/>
          <a:stretch>
            <a:fillRect/>
          </a:stretch>
        </p:blipFill>
        <p:spPr>
          <a:xfrm>
            <a:off x="6865176" y="1732955"/>
            <a:ext cx="3660399" cy="3660399"/>
          </a:xfrm>
          <a:prstGeom prst="rect">
            <a:avLst/>
          </a:prstGeom>
        </p:spPr>
      </p:pic>
    </p:spTree>
    <p:extLst>
      <p:ext uri="{BB962C8B-B14F-4D97-AF65-F5344CB8AC3E}">
        <p14:creationId xmlns:p14="http://schemas.microsoft.com/office/powerpoint/2010/main" val="2487513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646385" y="857691"/>
            <a:ext cx="4556519" cy="5248454"/>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D2CFEE-3A2C-554C-A82F-00F97C5AF1B8}"/>
              </a:ext>
            </a:extLst>
          </p:cNvPr>
          <p:cNvSpPr/>
          <p:nvPr/>
        </p:nvSpPr>
        <p:spPr>
          <a:xfrm>
            <a:off x="1579362" y="490132"/>
            <a:ext cx="1313180" cy="1446550"/>
          </a:xfrm>
          <a:prstGeom prst="rect">
            <a:avLst/>
          </a:prstGeom>
        </p:spPr>
        <p:txBody>
          <a:bodyPr wrap="none">
            <a:spAutoFit/>
          </a:bodyPr>
          <a:lstStyle/>
          <a:p>
            <a:pPr algn="ctr"/>
            <a:r>
              <a:rPr lang="en-US" sz="4400" dirty="0">
                <a:latin typeface="Times New Roman" panose="02020603050405020304" pitchFamily="18" charset="0"/>
                <a:ea typeface="Times New Roman" panose="02020603050405020304" pitchFamily="18" charset="0"/>
              </a:rPr>
              <a:t>Law</a:t>
            </a:r>
          </a:p>
          <a:p>
            <a:pPr algn="ctr"/>
            <a:r>
              <a:rPr lang="zh-CN" altLang="en-US" sz="4400" dirty="0">
                <a:latin typeface="Times New Roman" panose="02020603050405020304" pitchFamily="18" charset="0"/>
                <a:ea typeface="Times New Roman" panose="02020603050405020304" pitchFamily="18" charset="0"/>
              </a:rPr>
              <a:t>律法</a:t>
            </a:r>
            <a:endParaRPr lang="en-US" sz="4400" dirty="0"/>
          </a:p>
        </p:txBody>
      </p:sp>
      <p:sp>
        <p:nvSpPr>
          <p:cNvPr id="2" name="Rectangle 1">
            <a:extLst>
              <a:ext uri="{FF2B5EF4-FFF2-40B4-BE49-F238E27FC236}">
                <a16:creationId xmlns:a16="http://schemas.microsoft.com/office/drawing/2014/main" id="{A85F8954-9ACF-B14B-B9F0-97104E5AF240}"/>
              </a:ext>
            </a:extLst>
          </p:cNvPr>
          <p:cNvSpPr/>
          <p:nvPr/>
        </p:nvSpPr>
        <p:spPr>
          <a:xfrm>
            <a:off x="4962874" y="1688688"/>
            <a:ext cx="6706874" cy="3970318"/>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“And </a:t>
            </a:r>
            <a:r>
              <a:rPr lang="en-US" sz="2000" dirty="0">
                <a:highlight>
                  <a:srgbClr val="FFFF00"/>
                </a:highlight>
                <a:latin typeface="Times New Roman" panose="02020603050405020304" pitchFamily="18" charset="0"/>
                <a:ea typeface="Times New Roman" panose="02020603050405020304" pitchFamily="18" charset="0"/>
              </a:rPr>
              <a:t>if we are careful to obey all this law </a:t>
            </a:r>
            <a:r>
              <a:rPr lang="en-US" sz="2000" dirty="0">
                <a:latin typeface="Times New Roman" panose="02020603050405020304" pitchFamily="18" charset="0"/>
                <a:ea typeface="Times New Roman" panose="02020603050405020304" pitchFamily="18" charset="0"/>
              </a:rPr>
              <a:t>before the LORD our God, as he has commanded us, that </a:t>
            </a:r>
            <a:r>
              <a:rPr lang="en-US" sz="2000" dirty="0">
                <a:highlight>
                  <a:srgbClr val="FFFF00"/>
                </a:highlight>
                <a:latin typeface="Times New Roman" panose="02020603050405020304" pitchFamily="18" charset="0"/>
                <a:ea typeface="Times New Roman" panose="02020603050405020304" pitchFamily="18" charset="0"/>
              </a:rPr>
              <a:t>will be our righteousness.</a:t>
            </a:r>
            <a:r>
              <a:rPr lang="en-US" sz="2000" dirty="0">
                <a:latin typeface="Times New Roman" panose="02020603050405020304" pitchFamily="18" charset="0"/>
                <a:ea typeface="Times New Roman" panose="02020603050405020304" pitchFamily="18" charset="0"/>
              </a:rPr>
              <a:t>” (Deuteronomy 6:25) </a:t>
            </a:r>
          </a:p>
          <a:p>
            <a:r>
              <a:rPr lang="zh-CN" altLang="en-US" sz="4800" dirty="0">
                <a:latin typeface="Times New Roman" panose="02020603050405020304" pitchFamily="18" charset="0"/>
              </a:rPr>
              <a:t>“</a:t>
            </a:r>
            <a:r>
              <a:rPr lang="zh-CN" altLang="en-US" sz="4800" dirty="0">
                <a:highlight>
                  <a:srgbClr val="FFFF00"/>
                </a:highlight>
                <a:latin typeface="Times New Roman" panose="02020603050405020304" pitchFamily="18" charset="0"/>
              </a:rPr>
              <a:t>我们若</a:t>
            </a:r>
            <a:r>
              <a:rPr lang="zh-CN" altLang="en-US" sz="4800" dirty="0">
                <a:latin typeface="Times New Roman" panose="02020603050405020304" pitchFamily="18" charset="0"/>
              </a:rPr>
              <a:t>照耶和华我们神所吩咐的一切诫命</a:t>
            </a:r>
            <a:r>
              <a:rPr lang="zh-CN" altLang="en-US" sz="4800" dirty="0">
                <a:highlight>
                  <a:srgbClr val="FFFF00"/>
                </a:highlight>
                <a:latin typeface="Times New Roman" panose="02020603050405020304" pitchFamily="18" charset="0"/>
              </a:rPr>
              <a:t>谨守遵行</a:t>
            </a:r>
            <a:r>
              <a:rPr lang="zh-CN" altLang="en-US" sz="4800" dirty="0">
                <a:latin typeface="Times New Roman" panose="02020603050405020304" pitchFamily="18" charset="0"/>
              </a:rPr>
              <a:t>，这就是</a:t>
            </a:r>
            <a:r>
              <a:rPr lang="zh-CN" altLang="en-US" sz="4800" dirty="0">
                <a:highlight>
                  <a:srgbClr val="FFFF00"/>
                </a:highlight>
                <a:latin typeface="Times New Roman" panose="02020603050405020304" pitchFamily="18" charset="0"/>
              </a:rPr>
              <a:t>我们的义</a:t>
            </a:r>
            <a:r>
              <a:rPr lang="zh-CN" altLang="en-US" sz="4800" dirty="0">
                <a:latin typeface="Times New Roman" panose="02020603050405020304" pitchFamily="18" charset="0"/>
              </a:rPr>
              <a:t>了。”（申</a:t>
            </a:r>
            <a:r>
              <a:rPr lang="en-US" altLang="zh-CN" sz="4800" dirty="0">
                <a:latin typeface="Times New Roman" panose="02020603050405020304" pitchFamily="18" charset="0"/>
              </a:rPr>
              <a:t>6:25</a:t>
            </a:r>
            <a:r>
              <a:rPr lang="zh-CN" altLang="en-US" sz="4800" dirty="0">
                <a:latin typeface="Times New Roman" panose="02020603050405020304" pitchFamily="18" charset="0"/>
              </a:rPr>
              <a:t>）</a:t>
            </a:r>
            <a:endParaRPr lang="en-US" sz="4800" dirty="0"/>
          </a:p>
        </p:txBody>
      </p:sp>
    </p:spTree>
    <p:extLst>
      <p:ext uri="{BB962C8B-B14F-4D97-AF65-F5344CB8AC3E}">
        <p14:creationId xmlns:p14="http://schemas.microsoft.com/office/powerpoint/2010/main" val="2215639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259644" y="1338663"/>
            <a:ext cx="3110333" cy="3582656"/>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3065929" y="490132"/>
            <a:ext cx="8889005" cy="5755422"/>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rPr>
              <a:t>“The </a:t>
            </a:r>
            <a:r>
              <a:rPr lang="en-US" sz="1600" dirty="0">
                <a:highlight>
                  <a:srgbClr val="FFFF00"/>
                </a:highlight>
                <a:latin typeface="Times New Roman" panose="02020603050405020304" pitchFamily="18" charset="0"/>
                <a:ea typeface="Times New Roman" panose="02020603050405020304" pitchFamily="18" charset="0"/>
              </a:rPr>
              <a:t>wages of the righteous bring them life</a:t>
            </a:r>
            <a:r>
              <a:rPr lang="en-US" sz="1600" dirty="0">
                <a:latin typeface="Times New Roman" panose="02020603050405020304" pitchFamily="18" charset="0"/>
                <a:ea typeface="Times New Roman" panose="02020603050405020304" pitchFamily="18" charset="0"/>
              </a:rPr>
              <a:t>, but the income of the wicked brings them punishment.” (Proverbs 10:16)</a:t>
            </a:r>
          </a:p>
          <a:p>
            <a:r>
              <a:rPr lang="zh-CN" altLang="en-US" sz="3600" dirty="0">
                <a:latin typeface="Times New Roman" panose="02020603050405020304" pitchFamily="18" charset="0"/>
                <a:ea typeface="Times New Roman" panose="02020603050405020304" pitchFamily="18" charset="0"/>
              </a:rPr>
              <a:t>“</a:t>
            </a:r>
            <a:r>
              <a:rPr lang="zh-CN" altLang="en-US" sz="3600" dirty="0">
                <a:highlight>
                  <a:srgbClr val="FFFF00"/>
                </a:highlight>
                <a:latin typeface="Times New Roman" panose="02020603050405020304" pitchFamily="18" charset="0"/>
                <a:ea typeface="Times New Roman" panose="02020603050405020304" pitchFamily="18" charset="0"/>
              </a:rPr>
              <a:t>义人的勤劳致生</a:t>
            </a:r>
            <a:r>
              <a:rPr lang="zh-CN" altLang="en-US" sz="3600" dirty="0">
                <a:latin typeface="Times New Roman" panose="02020603050405020304" pitchFamily="18" charset="0"/>
                <a:ea typeface="Times New Roman" panose="02020603050405020304" pitchFamily="18" charset="0"/>
              </a:rPr>
              <a:t>。恶人的进项致死。”（箴</a:t>
            </a:r>
            <a:r>
              <a:rPr lang="en-US" altLang="zh-CN" sz="3600" dirty="0">
                <a:latin typeface="Times New Roman" panose="02020603050405020304" pitchFamily="18" charset="0"/>
                <a:ea typeface="Times New Roman" panose="02020603050405020304" pitchFamily="18" charset="0"/>
              </a:rPr>
              <a:t>10:16</a:t>
            </a:r>
            <a:r>
              <a:rPr lang="zh-CN" alt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rPr>
              <a:t>“</a:t>
            </a:r>
            <a:r>
              <a:rPr lang="en-US" sz="1600" dirty="0">
                <a:highlight>
                  <a:srgbClr val="FFFF00"/>
                </a:highlight>
                <a:latin typeface="Times New Roman" panose="02020603050405020304" pitchFamily="18" charset="0"/>
                <a:ea typeface="Times New Roman" panose="02020603050405020304" pitchFamily="18" charset="0"/>
              </a:rPr>
              <a:t>The truly righteous man attains life</a:t>
            </a:r>
            <a:r>
              <a:rPr lang="en-US" sz="1600" dirty="0">
                <a:latin typeface="Times New Roman" panose="02020603050405020304" pitchFamily="18" charset="0"/>
                <a:ea typeface="Times New Roman" panose="02020603050405020304" pitchFamily="18" charset="0"/>
              </a:rPr>
              <a:t>, but he who pursues evil goes to his death.” (Proverbs 11:19)</a:t>
            </a:r>
          </a:p>
          <a:p>
            <a:r>
              <a:rPr lang="zh-CN" altLang="en-US" sz="3600" dirty="0">
                <a:latin typeface="Times New Roman" panose="02020603050405020304" pitchFamily="18" charset="0"/>
                <a:ea typeface="Times New Roman" panose="02020603050405020304" pitchFamily="18" charset="0"/>
              </a:rPr>
              <a:t>“</a:t>
            </a:r>
            <a:r>
              <a:rPr lang="zh-CN" altLang="en-US" sz="3600" dirty="0">
                <a:highlight>
                  <a:srgbClr val="FFFF00"/>
                </a:highlight>
                <a:latin typeface="Times New Roman" panose="02020603050405020304" pitchFamily="18" charset="0"/>
                <a:ea typeface="Times New Roman" panose="02020603050405020304" pitchFamily="18" charset="0"/>
              </a:rPr>
              <a:t>恒心为义的，必得生命</a:t>
            </a:r>
            <a:r>
              <a:rPr lang="zh-CN" altLang="en-US" sz="3600" dirty="0">
                <a:latin typeface="Times New Roman" panose="02020603050405020304" pitchFamily="18" charset="0"/>
                <a:ea typeface="Times New Roman" panose="02020603050405020304" pitchFamily="18" charset="0"/>
              </a:rPr>
              <a:t>。追求邪恶的，必致死亡。”（箴</a:t>
            </a:r>
            <a:r>
              <a:rPr lang="en-US" altLang="zh-CN" sz="3600" dirty="0">
                <a:latin typeface="Times New Roman" panose="02020603050405020304" pitchFamily="18" charset="0"/>
                <a:ea typeface="Times New Roman" panose="02020603050405020304" pitchFamily="18" charset="0"/>
              </a:rPr>
              <a:t>11:19</a:t>
            </a:r>
            <a:r>
              <a:rPr lang="zh-CN" altLang="en-US" sz="3600" dirty="0">
                <a:latin typeface="Times New Roman" panose="02020603050405020304" pitchFamily="18" charset="0"/>
                <a:ea typeface="Times New Roman" panose="02020603050405020304" pitchFamily="18" charset="0"/>
              </a:rPr>
              <a:t>）</a:t>
            </a:r>
          </a:p>
          <a:p>
            <a:r>
              <a:rPr lang="en-US" sz="1600" dirty="0">
                <a:latin typeface="Times New Roman" panose="02020603050405020304" pitchFamily="18" charset="0"/>
                <a:ea typeface="Times New Roman" panose="02020603050405020304" pitchFamily="18" charset="0"/>
              </a:rPr>
              <a:t>“Suppose there is a righteous man who does what is just and right. He follows my decrees and faithfully keeps my laws. </a:t>
            </a:r>
            <a:r>
              <a:rPr lang="en-US" sz="1600" dirty="0">
                <a:highlight>
                  <a:srgbClr val="FFFF00"/>
                </a:highlight>
                <a:latin typeface="Times New Roman" panose="02020603050405020304" pitchFamily="18" charset="0"/>
                <a:ea typeface="Times New Roman" panose="02020603050405020304" pitchFamily="18" charset="0"/>
              </a:rPr>
              <a:t>That man is righteous</a:t>
            </a:r>
            <a:r>
              <a:rPr lang="en-US" sz="1600" dirty="0">
                <a:latin typeface="Times New Roman" panose="02020603050405020304" pitchFamily="18" charset="0"/>
                <a:ea typeface="Times New Roman" panose="02020603050405020304" pitchFamily="18" charset="0"/>
              </a:rPr>
              <a:t>; he will surely live, declares the Sovereign LORD.” (Ezekiel 18:5,9)</a:t>
            </a:r>
          </a:p>
          <a:p>
            <a:r>
              <a:rPr lang="zh-CN" altLang="en-US" sz="3600" dirty="0">
                <a:latin typeface="Times New Roman" panose="02020603050405020304" pitchFamily="18" charset="0"/>
                <a:ea typeface="Times New Roman" panose="02020603050405020304" pitchFamily="18" charset="0"/>
              </a:rPr>
              <a:t>“人若是公义，且行正直与合理的事，遵行我的律例，谨守我的典章，按诚实行事</a:t>
            </a:r>
            <a:r>
              <a:rPr lang="zh-CN" altLang="en-US" sz="3600" dirty="0">
                <a:highlight>
                  <a:srgbClr val="FFFF00"/>
                </a:highlight>
                <a:latin typeface="Times New Roman" panose="02020603050405020304" pitchFamily="18" charset="0"/>
                <a:ea typeface="Times New Roman" panose="02020603050405020304" pitchFamily="18" charset="0"/>
              </a:rPr>
              <a:t>这人是公义的</a:t>
            </a:r>
            <a:r>
              <a:rPr lang="zh-CN" altLang="en-US" sz="3600" dirty="0">
                <a:latin typeface="Times New Roman" panose="02020603050405020304" pitchFamily="18" charset="0"/>
                <a:ea typeface="Times New Roman" panose="02020603050405020304" pitchFamily="18" charset="0"/>
              </a:rPr>
              <a:t>，必定存活。这是主耶和华说的。”（结</a:t>
            </a:r>
            <a:r>
              <a:rPr lang="en-US" altLang="zh-CN" sz="3600" dirty="0">
                <a:latin typeface="Times New Roman" panose="02020603050405020304" pitchFamily="18" charset="0"/>
                <a:ea typeface="Times New Roman" panose="02020603050405020304" pitchFamily="18" charset="0"/>
              </a:rPr>
              <a:t>18:5,9</a:t>
            </a:r>
            <a:r>
              <a:rPr lang="zh-CN" alt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E5FC450D-9C02-4EDD-B5A0-B04AF505A3B0}"/>
              </a:ext>
            </a:extLst>
          </p:cNvPr>
          <p:cNvSpPr/>
          <p:nvPr/>
        </p:nvSpPr>
        <p:spPr>
          <a:xfrm>
            <a:off x="1262521" y="490132"/>
            <a:ext cx="1313180" cy="1446550"/>
          </a:xfrm>
          <a:prstGeom prst="rect">
            <a:avLst/>
          </a:prstGeom>
        </p:spPr>
        <p:txBody>
          <a:bodyPr wrap="none">
            <a:spAutoFit/>
          </a:bodyPr>
          <a:lstStyle/>
          <a:p>
            <a:pPr algn="ctr"/>
            <a:r>
              <a:rPr lang="en-US" sz="4400" dirty="0">
                <a:latin typeface="Times New Roman" panose="02020603050405020304" pitchFamily="18" charset="0"/>
                <a:ea typeface="Times New Roman" panose="02020603050405020304" pitchFamily="18" charset="0"/>
              </a:rPr>
              <a:t>Law</a:t>
            </a:r>
          </a:p>
          <a:p>
            <a:pPr algn="ctr"/>
            <a:r>
              <a:rPr lang="zh-CN" altLang="en-US" sz="4400" dirty="0">
                <a:latin typeface="Times New Roman" panose="02020603050405020304" pitchFamily="18" charset="0"/>
                <a:ea typeface="Times New Roman" panose="02020603050405020304" pitchFamily="18" charset="0"/>
              </a:rPr>
              <a:t>律法</a:t>
            </a:r>
            <a:endParaRPr lang="en-US" sz="4400" dirty="0"/>
          </a:p>
        </p:txBody>
      </p:sp>
    </p:spTree>
    <p:extLst>
      <p:ext uri="{BB962C8B-B14F-4D97-AF65-F5344CB8AC3E}">
        <p14:creationId xmlns:p14="http://schemas.microsoft.com/office/powerpoint/2010/main" val="812317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646385" y="857691"/>
            <a:ext cx="4556519" cy="5248454"/>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5202904" y="1925471"/>
            <a:ext cx="6195564" cy="3200876"/>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“The man who does these things will live by them.” (Romans 10:5)</a:t>
            </a:r>
          </a:p>
          <a:p>
            <a:r>
              <a:rPr lang="zh-CN" altLang="en-US" sz="5400" dirty="0">
                <a:latin typeface="Times New Roman" panose="02020603050405020304" pitchFamily="18" charset="0"/>
              </a:rPr>
              <a:t>“人若行那出于律法的义，就必因此活着。”（罗</a:t>
            </a:r>
            <a:r>
              <a:rPr lang="en-US" altLang="zh-CN" sz="5400" dirty="0">
                <a:latin typeface="Times New Roman" panose="02020603050405020304" pitchFamily="18" charset="0"/>
              </a:rPr>
              <a:t>10:5</a:t>
            </a:r>
            <a:r>
              <a:rPr lang="zh-CN" altLang="en-US" sz="5400" dirty="0">
                <a:latin typeface="Times New Roman" panose="02020603050405020304" pitchFamily="18" charset="0"/>
              </a:rPr>
              <a:t>）</a:t>
            </a:r>
            <a:endParaRPr lang="en-US" sz="5400" dirty="0"/>
          </a:p>
        </p:txBody>
      </p:sp>
      <p:sp>
        <p:nvSpPr>
          <p:cNvPr id="12" name="Rectangle 11">
            <a:extLst>
              <a:ext uri="{FF2B5EF4-FFF2-40B4-BE49-F238E27FC236}">
                <a16:creationId xmlns:a16="http://schemas.microsoft.com/office/drawing/2014/main" id="{C391507C-498A-45E9-9606-EEDFEB327FCC}"/>
              </a:ext>
            </a:extLst>
          </p:cNvPr>
          <p:cNvSpPr/>
          <p:nvPr/>
        </p:nvSpPr>
        <p:spPr>
          <a:xfrm>
            <a:off x="1435927" y="490132"/>
            <a:ext cx="1313180" cy="1446550"/>
          </a:xfrm>
          <a:prstGeom prst="rect">
            <a:avLst/>
          </a:prstGeom>
        </p:spPr>
        <p:txBody>
          <a:bodyPr wrap="none">
            <a:spAutoFit/>
          </a:bodyPr>
          <a:lstStyle/>
          <a:p>
            <a:pPr algn="ctr"/>
            <a:r>
              <a:rPr lang="en-US" sz="4400" dirty="0">
                <a:latin typeface="Times New Roman" panose="02020603050405020304" pitchFamily="18" charset="0"/>
                <a:ea typeface="Times New Roman" panose="02020603050405020304" pitchFamily="18" charset="0"/>
              </a:rPr>
              <a:t>Law</a:t>
            </a:r>
          </a:p>
          <a:p>
            <a:pPr algn="ctr"/>
            <a:r>
              <a:rPr lang="zh-CN" altLang="en-US" sz="4400" dirty="0">
                <a:latin typeface="Times New Roman" panose="02020603050405020304" pitchFamily="18" charset="0"/>
                <a:ea typeface="Times New Roman" panose="02020603050405020304" pitchFamily="18" charset="0"/>
              </a:rPr>
              <a:t>律法</a:t>
            </a:r>
            <a:endParaRPr lang="en-US" sz="4400" dirty="0"/>
          </a:p>
        </p:txBody>
      </p:sp>
    </p:spTree>
    <p:extLst>
      <p:ext uri="{BB962C8B-B14F-4D97-AF65-F5344CB8AC3E}">
        <p14:creationId xmlns:p14="http://schemas.microsoft.com/office/powerpoint/2010/main" val="2964006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290159" y="1820274"/>
            <a:ext cx="3210025" cy="3697486"/>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D2CFEE-3A2C-554C-A82F-00F97C5AF1B8}"/>
              </a:ext>
            </a:extLst>
          </p:cNvPr>
          <p:cNvSpPr/>
          <p:nvPr/>
        </p:nvSpPr>
        <p:spPr>
          <a:xfrm>
            <a:off x="649752" y="645405"/>
            <a:ext cx="7556988" cy="830997"/>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LAW “righteousness” </a:t>
            </a:r>
            <a:r>
              <a:rPr lang="zh-CN" altLang="en-US" sz="4800" b="1" dirty="0">
                <a:latin typeface="Times New Roman" panose="02020603050405020304" pitchFamily="18" charset="0"/>
                <a:ea typeface="Times New Roman" panose="02020603050405020304" pitchFamily="18" charset="0"/>
              </a:rPr>
              <a:t>律法的“义”</a:t>
            </a:r>
            <a:endParaRPr lang="en-US" sz="4800"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3232293" y="1594135"/>
            <a:ext cx="8610766" cy="4708981"/>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God’s demand that we live holy lives, perfectly obeying his commandments, or we will be subject to his eternal punishment: “Be perfect, therefore, as your heavenly Father is perfect.” (Matthew 5:48)</a:t>
            </a:r>
          </a:p>
          <a:p>
            <a:r>
              <a:rPr lang="zh-CN" altLang="en-US" sz="4800" dirty="0">
                <a:latin typeface="Times New Roman" panose="02020603050405020304" pitchFamily="18" charset="0"/>
                <a:ea typeface="Times New Roman" panose="02020603050405020304" pitchFamily="18" charset="0"/>
              </a:rPr>
              <a:t>神要求我们过圣洁的生活，完全遵行他的诫命，否则我们就要领受永恒的惩罚：“所以你们要完全，象你们的天父完全一样。”（太</a:t>
            </a:r>
            <a:r>
              <a:rPr lang="en-US" altLang="zh-CN" sz="4800" dirty="0">
                <a:latin typeface="Times New Roman" panose="02020603050405020304" pitchFamily="18" charset="0"/>
                <a:ea typeface="Times New Roman" panose="02020603050405020304" pitchFamily="18" charset="0"/>
              </a:rPr>
              <a:t>5:48</a:t>
            </a:r>
            <a:r>
              <a:rPr lang="zh-CN" altLang="en-US"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0296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87851" y="1373226"/>
            <a:ext cx="2989604" cy="3443593"/>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1"/>
            <a:ext cx="168227" cy="428022"/>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2940424" y="1228368"/>
            <a:ext cx="8969354" cy="5324535"/>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rPr>
              <a:t>“as for legalistic righteousness, [I was] faultless. But whatever was to my profit I now consider loss for the sake of Christ. What is more, I consider everything a loss compared to the surpassing greatness of knowing Christ Jesus my Lord, for whose sake I have lost all things. I consider them rubbish, that I may gain Christ and be found in him, </a:t>
            </a:r>
            <a:r>
              <a:rPr lang="en-US" sz="1600" dirty="0">
                <a:highlight>
                  <a:srgbClr val="FFFF00"/>
                </a:highlight>
                <a:latin typeface="Times New Roman" panose="02020603050405020304" pitchFamily="18" charset="0"/>
                <a:ea typeface="Times New Roman" panose="02020603050405020304" pitchFamily="18" charset="0"/>
              </a:rPr>
              <a:t>not having a righteousness of my own that comes from the law</a:t>
            </a:r>
            <a:r>
              <a:rPr lang="en-US" sz="1600" dirty="0">
                <a:latin typeface="Times New Roman" panose="02020603050405020304" pitchFamily="18" charset="0"/>
                <a:ea typeface="Times New Roman" panose="02020603050405020304" pitchFamily="18" charset="0"/>
              </a:rPr>
              <a:t>, but that which is through faith in Christ—</a:t>
            </a:r>
            <a:r>
              <a:rPr lang="en-US" sz="1600" dirty="0">
                <a:highlight>
                  <a:srgbClr val="FFFF00"/>
                </a:highlight>
                <a:latin typeface="Times New Roman" panose="02020603050405020304" pitchFamily="18" charset="0"/>
                <a:ea typeface="Times New Roman" panose="02020603050405020304" pitchFamily="18" charset="0"/>
              </a:rPr>
              <a:t>the righteousness that comes from God and is by faith</a:t>
            </a:r>
            <a:r>
              <a:rPr lang="en-US" sz="1600" dirty="0">
                <a:latin typeface="Times New Roman" panose="02020603050405020304" pitchFamily="18" charset="0"/>
                <a:ea typeface="Times New Roman" panose="02020603050405020304" pitchFamily="18" charset="0"/>
              </a:rPr>
              <a:t>.” (Philippians 3:6–9)</a:t>
            </a:r>
          </a:p>
          <a:p>
            <a:r>
              <a:rPr lang="zh-CN" altLang="en-US" sz="3200" dirty="0">
                <a:latin typeface="Times New Roman" panose="02020603050405020304" pitchFamily="18" charset="0"/>
                <a:ea typeface="Times New Roman" panose="02020603050405020304" pitchFamily="18" charset="0"/>
              </a:rPr>
              <a:t>“就热心说，我是逼迫教会的。就律法上的义说，我是无可指摘的。只是我先前以为与我有益的，我现在因基督都当作有损的。不但如此，我也将万事当作有损的，因我以认识我主基督耶稣为至宝。我为他已经丢弃万事，看作粪土，为要得着基督。并且得以在他里面，</a:t>
            </a:r>
            <a:r>
              <a:rPr lang="zh-CN" altLang="en-US" sz="3200" dirty="0">
                <a:highlight>
                  <a:srgbClr val="FFFF00"/>
                </a:highlight>
                <a:latin typeface="Times New Roman" panose="02020603050405020304" pitchFamily="18" charset="0"/>
                <a:ea typeface="Times New Roman" panose="02020603050405020304" pitchFamily="18" charset="0"/>
              </a:rPr>
              <a:t>不是有自己因律法而得的义</a:t>
            </a:r>
            <a:r>
              <a:rPr lang="zh-CN" altLang="en-US" sz="3200" dirty="0">
                <a:latin typeface="Times New Roman" panose="02020603050405020304" pitchFamily="18" charset="0"/>
                <a:ea typeface="Times New Roman" panose="02020603050405020304" pitchFamily="18" charset="0"/>
              </a:rPr>
              <a:t>，乃是</a:t>
            </a:r>
            <a:r>
              <a:rPr lang="zh-CN" altLang="en-US" sz="3200" dirty="0">
                <a:highlight>
                  <a:srgbClr val="FFFF00"/>
                </a:highlight>
                <a:latin typeface="Times New Roman" panose="02020603050405020304" pitchFamily="18" charset="0"/>
                <a:ea typeface="Times New Roman" panose="02020603050405020304" pitchFamily="18" charset="0"/>
              </a:rPr>
              <a:t>有信基督的义，就是因信神而来的义</a:t>
            </a:r>
            <a:r>
              <a:rPr lang="zh-CN" altLang="en-US" sz="3200" dirty="0">
                <a:latin typeface="Times New Roman" panose="02020603050405020304" pitchFamily="18" charset="0"/>
                <a:ea typeface="Times New Roman" panose="02020603050405020304" pitchFamily="18" charset="0"/>
              </a:rPr>
              <a:t>。”（腓</a:t>
            </a:r>
            <a:r>
              <a:rPr lang="en-US" altLang="zh-CN" sz="3200" dirty="0">
                <a:latin typeface="Times New Roman" panose="02020603050405020304" pitchFamily="18" charset="0"/>
                <a:ea typeface="Times New Roman" panose="02020603050405020304" pitchFamily="18" charset="0"/>
              </a:rPr>
              <a:t>3:6-9</a:t>
            </a:r>
            <a:r>
              <a:rPr lang="zh-CN" alt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4" name="&quot;No&quot; Symbol 3">
            <a:extLst>
              <a:ext uri="{FF2B5EF4-FFF2-40B4-BE49-F238E27FC236}">
                <a16:creationId xmlns:a16="http://schemas.microsoft.com/office/drawing/2014/main" id="{FAFBC195-F37D-D946-983F-3AF00770B647}"/>
              </a:ext>
            </a:extLst>
          </p:cNvPr>
          <p:cNvSpPr/>
          <p:nvPr/>
        </p:nvSpPr>
        <p:spPr>
          <a:xfrm>
            <a:off x="752886" y="2321667"/>
            <a:ext cx="1750086" cy="1777278"/>
          </a:xfrm>
          <a:prstGeom prst="noSmoking">
            <a:avLst>
              <a:gd name="adj" fmla="val 11223"/>
            </a:avLst>
          </a:prstGeom>
          <a:solidFill>
            <a:srgbClr val="C0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94C6A3F7-EF0C-4C2C-B3AA-10A08C71F298}"/>
              </a:ext>
            </a:extLst>
          </p:cNvPr>
          <p:cNvSpPr/>
          <p:nvPr/>
        </p:nvSpPr>
        <p:spPr>
          <a:xfrm>
            <a:off x="647243" y="458927"/>
            <a:ext cx="8348167" cy="769441"/>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LAW “righteousness”  </a:t>
            </a:r>
            <a:r>
              <a:rPr lang="zh-CN" altLang="en-US" sz="4400" b="1" dirty="0">
                <a:latin typeface="Times New Roman" panose="02020603050405020304" pitchFamily="18" charset="0"/>
                <a:ea typeface="Times New Roman" panose="02020603050405020304" pitchFamily="18" charset="0"/>
              </a:rPr>
              <a:t>律法的“义”</a:t>
            </a:r>
            <a:endParaRPr lang="en-US" sz="4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6419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101054" y="1337908"/>
            <a:ext cx="3007575" cy="3464293"/>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1"/>
            <a:ext cx="168227" cy="428022"/>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2761076" y="1676052"/>
            <a:ext cx="8979706" cy="446276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“I do not set aside the grace of God, for if righteousness could be gained through the law, Christ died for nothing!” (Galatians 2:21) </a:t>
            </a:r>
          </a:p>
          <a:p>
            <a:r>
              <a:rPr lang="zh-CN" altLang="en-US" sz="4000" dirty="0">
                <a:latin typeface="Times New Roman" panose="02020603050405020304" pitchFamily="18" charset="0"/>
                <a:ea typeface="Times New Roman" panose="02020603050405020304" pitchFamily="18" charset="0"/>
              </a:rPr>
              <a:t>“我不废掉神的恩。义若是借着律法得的，基督就是徒然死了。”（加</a:t>
            </a:r>
            <a:r>
              <a:rPr lang="en-US" altLang="zh-CN" sz="4000" dirty="0">
                <a:latin typeface="Times New Roman" panose="02020603050405020304" pitchFamily="18" charset="0"/>
                <a:ea typeface="Times New Roman" panose="02020603050405020304" pitchFamily="18" charset="0"/>
              </a:rPr>
              <a:t>2:21</a:t>
            </a:r>
            <a:r>
              <a:rPr lang="zh-CN" altLang="en-US"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“Clearly no one is justified before God by the law, because, “The righteous will live by faith.” (Galatians 3:11)</a:t>
            </a:r>
          </a:p>
          <a:p>
            <a:r>
              <a:rPr lang="zh-CN" altLang="en-US" sz="4400" dirty="0">
                <a:latin typeface="Times New Roman" panose="02020603050405020304" pitchFamily="18" charset="0"/>
                <a:ea typeface="Times New Roman" panose="02020603050405020304" pitchFamily="18" charset="0"/>
              </a:rPr>
              <a:t>“没有一个人靠着律法在神面前称义，这是明显的。因为经上说，义人必因信得生。”（加</a:t>
            </a:r>
            <a:r>
              <a:rPr lang="en-US" altLang="zh-CN" sz="4400" dirty="0">
                <a:latin typeface="Times New Roman" panose="02020603050405020304" pitchFamily="18" charset="0"/>
                <a:ea typeface="Times New Roman" panose="02020603050405020304" pitchFamily="18" charset="0"/>
              </a:rPr>
              <a:t>3:11</a:t>
            </a:r>
            <a:r>
              <a:rPr lang="zh-CN" altLang="en-US" sz="4400" dirty="0">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p:txBody>
      </p:sp>
      <p:sp>
        <p:nvSpPr>
          <p:cNvPr id="4" name="&quot;No&quot; Symbol 3">
            <a:extLst>
              <a:ext uri="{FF2B5EF4-FFF2-40B4-BE49-F238E27FC236}">
                <a16:creationId xmlns:a16="http://schemas.microsoft.com/office/drawing/2014/main" id="{FAFBC195-F37D-D946-983F-3AF00770B647}"/>
              </a:ext>
            </a:extLst>
          </p:cNvPr>
          <p:cNvSpPr/>
          <p:nvPr/>
        </p:nvSpPr>
        <p:spPr>
          <a:xfrm>
            <a:off x="740317" y="2333417"/>
            <a:ext cx="1788271" cy="1672404"/>
          </a:xfrm>
          <a:prstGeom prst="noSmoking">
            <a:avLst>
              <a:gd name="adj" fmla="val 11223"/>
            </a:avLst>
          </a:prstGeom>
          <a:solidFill>
            <a:srgbClr val="C0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D08B7F5D-526B-4394-816C-61924E09BBFB}"/>
              </a:ext>
            </a:extLst>
          </p:cNvPr>
          <p:cNvSpPr/>
          <p:nvPr/>
        </p:nvSpPr>
        <p:spPr>
          <a:xfrm>
            <a:off x="529150" y="544901"/>
            <a:ext cx="6474851" cy="1200329"/>
          </a:xfrm>
          <a:prstGeom prst="rect">
            <a:avLst/>
          </a:prstGeom>
        </p:spPr>
        <p:txBody>
          <a:bodyPr wrap="square">
            <a:spAutoFit/>
          </a:bodyPr>
          <a:lstStyle/>
          <a:p>
            <a:r>
              <a:rPr lang="en-US" sz="3600" b="1" dirty="0">
                <a:latin typeface="Times New Roman" panose="02020603050405020304" pitchFamily="18" charset="0"/>
                <a:ea typeface="Times New Roman" panose="02020603050405020304" pitchFamily="18" charset="0"/>
              </a:rPr>
              <a:t>LAW “righteousness”</a:t>
            </a:r>
          </a:p>
          <a:p>
            <a:r>
              <a:rPr lang="zh-CN" altLang="en-US" sz="3600" b="1" dirty="0">
                <a:latin typeface="Times New Roman" panose="02020603050405020304" pitchFamily="18" charset="0"/>
                <a:ea typeface="Times New Roman" panose="02020603050405020304" pitchFamily="18" charset="0"/>
              </a:rPr>
              <a:t>律法的“义”</a:t>
            </a:r>
            <a:endParaRPr lang="en-US" sz="36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595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3"/>
          <a:srcRect/>
          <a:stretch/>
        </p:blipFill>
        <p:spPr>
          <a:xfrm>
            <a:off x="6935939" y="2189033"/>
            <a:ext cx="4996417" cy="3747312"/>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D2CFEE-3A2C-554C-A82F-00F97C5AF1B8}"/>
              </a:ext>
            </a:extLst>
          </p:cNvPr>
          <p:cNvSpPr/>
          <p:nvPr/>
        </p:nvSpPr>
        <p:spPr>
          <a:xfrm>
            <a:off x="3314240" y="921655"/>
            <a:ext cx="8204144" cy="1200329"/>
          </a:xfrm>
          <a:prstGeom prst="rect">
            <a:avLst/>
          </a:prstGeom>
        </p:spPr>
        <p:txBody>
          <a:bodyPr wrap="square">
            <a:spAutoFit/>
          </a:bodyPr>
          <a:lstStyle/>
          <a:p>
            <a:pPr algn="r"/>
            <a:r>
              <a:rPr lang="en-US" sz="2400" b="1" dirty="0">
                <a:latin typeface="Times New Roman" panose="02020603050405020304" pitchFamily="18" charset="0"/>
                <a:ea typeface="Times New Roman" panose="02020603050405020304" pitchFamily="18" charset="0"/>
              </a:rPr>
              <a:t>GOSPEL righteousness</a:t>
            </a:r>
          </a:p>
          <a:p>
            <a:pPr algn="r"/>
            <a:r>
              <a:rPr lang="zh-CN" altLang="en-US" sz="4800" b="1" dirty="0">
                <a:latin typeface="Times New Roman" panose="02020603050405020304" pitchFamily="18" charset="0"/>
                <a:ea typeface="Times New Roman" panose="02020603050405020304" pitchFamily="18" charset="0"/>
              </a:rPr>
              <a:t>福音的义</a:t>
            </a:r>
            <a:endParaRPr lang="en-US" sz="4800"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502740" y="1529240"/>
            <a:ext cx="6139504" cy="3877985"/>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“But now a righteousness from God, apart from law, has been made known, to which the Law and the Prophets testify.” (Romans 3:21)</a:t>
            </a:r>
          </a:p>
          <a:p>
            <a:r>
              <a:rPr lang="zh-CN" altLang="en-US" sz="4800" dirty="0">
                <a:latin typeface="Times New Roman" panose="02020603050405020304" pitchFamily="18" charset="0"/>
                <a:ea typeface="Times New Roman" panose="02020603050405020304" pitchFamily="18" charset="0"/>
              </a:rPr>
              <a:t>“但如今神的义在律法以外已经显明出来，有律法和先知为证。”（罗</a:t>
            </a:r>
            <a:r>
              <a:rPr lang="en-US" altLang="zh-CN" sz="4800" dirty="0">
                <a:latin typeface="Times New Roman" panose="02020603050405020304" pitchFamily="18" charset="0"/>
                <a:ea typeface="Times New Roman" panose="02020603050405020304" pitchFamily="18" charset="0"/>
              </a:rPr>
              <a:t>3:21</a:t>
            </a:r>
            <a:r>
              <a:rPr lang="zh-CN" altLang="en-US" sz="4800" dirty="0">
                <a:latin typeface="Times New Roman" panose="02020603050405020304" pitchFamily="18" charset="0"/>
                <a:ea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27993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735724" y="587027"/>
            <a:ext cx="10720552" cy="5755422"/>
          </a:xfrm>
          <a:prstGeom prst="rect">
            <a:avLst/>
          </a:prstGeom>
        </p:spPr>
        <p:txBody>
          <a:bodyPr wrap="square">
            <a:spAutoFit/>
          </a:bodyPr>
          <a:lstStyle/>
          <a:p>
            <a:r>
              <a:rPr lang="en-US" sz="2000" b="1" dirty="0">
                <a:latin typeface="Times New Roman" panose="02020603050405020304" pitchFamily="18" charset="0"/>
                <a:ea typeface="Times New Roman" panose="02020603050405020304" pitchFamily="18" charset="0"/>
              </a:rPr>
              <a:t>Jeremiah 23:5-6</a:t>
            </a:r>
          </a:p>
          <a:p>
            <a:r>
              <a:rPr lang="en-US" sz="2000"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“耶和华说，日子将到，我要给大卫兴起一个公义的苗裔。他必掌王权，行事有智慧，在地上施行公平和公义。在他的日子，犹大必得救，以色列也安然居住。他的名必称为耶和华我们的义。”</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0684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7885100" y="2651627"/>
            <a:ext cx="4047256" cy="3035441"/>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577026" y="582067"/>
            <a:ext cx="7483661" cy="5632311"/>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rPr>
              <a:t>“What does the Scripture say? “Abraham believed God, and it was </a:t>
            </a:r>
            <a:r>
              <a:rPr lang="en-US" sz="1600" dirty="0">
                <a:highlight>
                  <a:srgbClr val="FFFF00"/>
                </a:highlight>
                <a:latin typeface="Times New Roman" panose="02020603050405020304" pitchFamily="18" charset="0"/>
                <a:ea typeface="Times New Roman" panose="02020603050405020304" pitchFamily="18" charset="0"/>
              </a:rPr>
              <a:t>credited to him </a:t>
            </a:r>
            <a:r>
              <a:rPr lang="en-US" sz="1600" dirty="0">
                <a:latin typeface="Times New Roman" panose="02020603050405020304" pitchFamily="18" charset="0"/>
                <a:ea typeface="Times New Roman" panose="02020603050405020304" pitchFamily="18" charset="0"/>
              </a:rPr>
              <a:t>as righteousness.” (Romans 4:3)</a:t>
            </a:r>
          </a:p>
          <a:p>
            <a:r>
              <a:rPr lang="zh-CN" altLang="en-US" sz="4000" dirty="0">
                <a:latin typeface="Times New Roman" panose="02020603050405020304" pitchFamily="18" charset="0"/>
                <a:ea typeface="Times New Roman" panose="02020603050405020304" pitchFamily="18" charset="0"/>
              </a:rPr>
              <a:t>“经上说什么呢？说，亚伯拉罕信神，这就</a:t>
            </a:r>
            <a:r>
              <a:rPr lang="zh-CN" altLang="en-US" sz="4000" dirty="0">
                <a:highlight>
                  <a:srgbClr val="FFFF00"/>
                </a:highlight>
                <a:latin typeface="Times New Roman" panose="02020603050405020304" pitchFamily="18" charset="0"/>
                <a:ea typeface="Times New Roman" panose="02020603050405020304" pitchFamily="18" charset="0"/>
              </a:rPr>
              <a:t>算为他的义</a:t>
            </a:r>
            <a:r>
              <a:rPr lang="zh-CN" altLang="en-US" sz="4000" dirty="0">
                <a:latin typeface="Times New Roman" panose="02020603050405020304" pitchFamily="18" charset="0"/>
                <a:ea typeface="Times New Roman" panose="02020603050405020304" pitchFamily="18" charset="0"/>
              </a:rPr>
              <a:t>。”</a:t>
            </a:r>
            <a:r>
              <a:rPr lang="en-US" altLang="zh-CN" sz="4000" dirty="0">
                <a:latin typeface="Times New Roman" panose="02020603050405020304" pitchFamily="18" charset="0"/>
                <a:ea typeface="Times New Roman" panose="02020603050405020304" pitchFamily="18" charset="0"/>
              </a:rPr>
              <a:t> </a:t>
            </a:r>
            <a:r>
              <a:rPr lang="zh-CN" altLang="en-US" sz="4000" dirty="0">
                <a:latin typeface="Times New Roman" panose="02020603050405020304" pitchFamily="18" charset="0"/>
                <a:ea typeface="Times New Roman" panose="02020603050405020304" pitchFamily="18" charset="0"/>
              </a:rPr>
              <a:t>（罗</a:t>
            </a:r>
            <a:r>
              <a:rPr lang="en-US" altLang="zh-CN" sz="4000" dirty="0">
                <a:latin typeface="Times New Roman" panose="02020603050405020304" pitchFamily="18" charset="0"/>
                <a:ea typeface="Times New Roman" panose="02020603050405020304" pitchFamily="18" charset="0"/>
              </a:rPr>
              <a:t>4:3</a:t>
            </a:r>
            <a:r>
              <a:rPr lang="zh-CN" altLang="en-US" sz="4000" dirty="0">
                <a:latin typeface="Times New Roman" panose="02020603050405020304" pitchFamily="18" charset="0"/>
                <a:ea typeface="Times New Roman" panose="02020603050405020304" pitchFamily="18" charset="0"/>
              </a:rPr>
              <a:t>） </a:t>
            </a:r>
            <a:endParaRPr lang="en-US" altLang="zh-CN" sz="4000" dirty="0">
              <a:latin typeface="Times New Roman" panose="02020603050405020304" pitchFamily="18" charset="0"/>
              <a:ea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rPr>
              <a:t>“David says the same thing when he speaks of the blessedness of the man to whom </a:t>
            </a:r>
            <a:r>
              <a:rPr lang="en-US" sz="1600" dirty="0">
                <a:highlight>
                  <a:srgbClr val="FFFF00"/>
                </a:highlight>
                <a:latin typeface="Times New Roman" panose="02020603050405020304" pitchFamily="18" charset="0"/>
                <a:ea typeface="Times New Roman" panose="02020603050405020304" pitchFamily="18" charset="0"/>
              </a:rPr>
              <a:t>God credits righteousness </a:t>
            </a:r>
            <a:r>
              <a:rPr lang="en-US" sz="1600" dirty="0">
                <a:latin typeface="Times New Roman" panose="02020603050405020304" pitchFamily="18" charset="0"/>
                <a:ea typeface="Times New Roman" panose="02020603050405020304" pitchFamily="18" charset="0"/>
              </a:rPr>
              <a:t>apart from works: “Blessed are they whose transgressions are forgiven, whose sins are covered.” (Romans 4:6–7)</a:t>
            </a:r>
          </a:p>
          <a:p>
            <a:r>
              <a:rPr lang="zh-CN" altLang="en-US" sz="4000" dirty="0">
                <a:latin typeface="Times New Roman" panose="02020603050405020304" pitchFamily="18" charset="0"/>
                <a:ea typeface="Times New Roman" panose="02020603050405020304" pitchFamily="18" charset="0"/>
              </a:rPr>
              <a:t>“正如大卫称那在行为以外，</a:t>
            </a:r>
            <a:r>
              <a:rPr lang="zh-CN" altLang="en-US" sz="4000" dirty="0">
                <a:highlight>
                  <a:srgbClr val="FFFF00"/>
                </a:highlight>
                <a:latin typeface="Times New Roman" panose="02020603050405020304" pitchFamily="18" charset="0"/>
                <a:ea typeface="Times New Roman" panose="02020603050405020304" pitchFamily="18" charset="0"/>
              </a:rPr>
              <a:t>蒙神算为义</a:t>
            </a:r>
            <a:r>
              <a:rPr lang="zh-CN" altLang="en-US" sz="4000" dirty="0">
                <a:latin typeface="Times New Roman" panose="02020603050405020304" pitchFamily="18" charset="0"/>
                <a:ea typeface="Times New Roman" panose="02020603050405020304" pitchFamily="18" charset="0"/>
              </a:rPr>
              <a:t>的人是有福的。他说，得赦免其过，遮盖其罪的，这人是有福的。”（罗</a:t>
            </a:r>
            <a:r>
              <a:rPr lang="en-US" altLang="zh-CN" sz="4000" dirty="0">
                <a:latin typeface="Times New Roman" panose="02020603050405020304" pitchFamily="18" charset="0"/>
                <a:ea typeface="Times New Roman" panose="02020603050405020304" pitchFamily="18" charset="0"/>
              </a:rPr>
              <a:t>4:6-7</a:t>
            </a:r>
            <a:r>
              <a:rPr lang="zh-CN" altLang="en-US"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79107231-7723-4EA4-9677-6F1243E5564C}"/>
              </a:ext>
            </a:extLst>
          </p:cNvPr>
          <p:cNvSpPr/>
          <p:nvPr/>
        </p:nvSpPr>
        <p:spPr>
          <a:xfrm>
            <a:off x="3305712" y="1081967"/>
            <a:ext cx="8204144" cy="1569660"/>
          </a:xfrm>
          <a:prstGeom prst="rect">
            <a:avLst/>
          </a:prstGeom>
        </p:spPr>
        <p:txBody>
          <a:bodyPr wrap="square">
            <a:spAutoFit/>
          </a:bodyPr>
          <a:lstStyle/>
          <a:p>
            <a:pPr algn="r"/>
            <a:r>
              <a:rPr lang="en-US" sz="2400" b="1" dirty="0">
                <a:latin typeface="Times New Roman" panose="02020603050405020304" pitchFamily="18" charset="0"/>
                <a:ea typeface="Times New Roman" panose="02020603050405020304" pitchFamily="18" charset="0"/>
              </a:rPr>
              <a:t>GOSPEL</a:t>
            </a:r>
          </a:p>
          <a:p>
            <a:pPr algn="r"/>
            <a:r>
              <a:rPr lang="en-US" sz="2400" b="1" dirty="0">
                <a:latin typeface="Times New Roman" panose="02020603050405020304" pitchFamily="18" charset="0"/>
                <a:ea typeface="Times New Roman" panose="02020603050405020304" pitchFamily="18" charset="0"/>
              </a:rPr>
              <a:t>righteousness</a:t>
            </a:r>
          </a:p>
          <a:p>
            <a:pPr algn="r"/>
            <a:r>
              <a:rPr lang="zh-CN" altLang="en-US" sz="4800" b="1" dirty="0">
                <a:latin typeface="Times New Roman" panose="02020603050405020304" pitchFamily="18" charset="0"/>
                <a:ea typeface="Times New Roman" panose="02020603050405020304" pitchFamily="18" charset="0"/>
              </a:rPr>
              <a:t>福音的义</a:t>
            </a:r>
            <a:endParaRPr lang="en-US" sz="48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2812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0754A-4A75-1B46-911D-CE24218715E3}"/>
              </a:ext>
            </a:extLst>
          </p:cNvPr>
          <p:cNvPicPr>
            <a:picLocks noChangeAspect="1"/>
          </p:cNvPicPr>
          <p:nvPr/>
        </p:nvPicPr>
        <p:blipFill>
          <a:blip r:embed="rId2"/>
          <a:srcRect/>
          <a:stretch/>
        </p:blipFill>
        <p:spPr>
          <a:xfrm>
            <a:off x="7885100" y="2747224"/>
            <a:ext cx="4047256" cy="3035441"/>
          </a:xfrm>
          <a:prstGeom prst="rect">
            <a:avLst/>
          </a:prstGeom>
          <a:effectLst>
            <a:softEdge rad="393700"/>
          </a:effectLst>
        </p:spPr>
      </p:pic>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549503" y="1012954"/>
            <a:ext cx="7483661" cy="4278094"/>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“Christ is the end of the law so that there may be </a:t>
            </a:r>
            <a:r>
              <a:rPr lang="en-US" dirty="0">
                <a:highlight>
                  <a:srgbClr val="FFFF00"/>
                </a:highlight>
                <a:latin typeface="Times New Roman" panose="02020603050405020304" pitchFamily="18" charset="0"/>
                <a:ea typeface="Times New Roman" panose="02020603050405020304" pitchFamily="18" charset="0"/>
              </a:rPr>
              <a:t>righteousness for everyone who believes</a:t>
            </a:r>
            <a:r>
              <a:rPr lang="en-US" dirty="0">
                <a:latin typeface="Times New Roman" panose="02020603050405020304" pitchFamily="18" charset="0"/>
                <a:ea typeface="Times New Roman" panose="02020603050405020304" pitchFamily="18" charset="0"/>
              </a:rPr>
              <a:t>.” (Romans 10:4)</a:t>
            </a:r>
          </a:p>
          <a:p>
            <a:r>
              <a:rPr lang="zh-CN" altLang="en-US" sz="4000" dirty="0">
                <a:latin typeface="Times New Roman" panose="02020603050405020304" pitchFamily="18" charset="0"/>
                <a:ea typeface="Times New Roman" panose="02020603050405020304" pitchFamily="18" charset="0"/>
              </a:rPr>
              <a:t>“律法的总结就是基督，使</a:t>
            </a:r>
            <a:r>
              <a:rPr lang="zh-CN" altLang="en-US" sz="4000" dirty="0">
                <a:highlight>
                  <a:srgbClr val="FFFF00"/>
                </a:highlight>
                <a:latin typeface="Times New Roman" panose="02020603050405020304" pitchFamily="18" charset="0"/>
                <a:ea typeface="Times New Roman" panose="02020603050405020304" pitchFamily="18" charset="0"/>
              </a:rPr>
              <a:t>凡信他的都得着义</a:t>
            </a:r>
            <a:r>
              <a:rPr lang="zh-CN" altLang="en-US" sz="4000" dirty="0">
                <a:latin typeface="Times New Roman" panose="02020603050405020304" pitchFamily="18" charset="0"/>
                <a:ea typeface="Times New Roman" panose="02020603050405020304" pitchFamily="18" charset="0"/>
              </a:rPr>
              <a:t>。”（罗</a:t>
            </a:r>
            <a:r>
              <a:rPr lang="en-US" altLang="zh-CN" sz="4000" dirty="0">
                <a:latin typeface="Times New Roman" panose="02020603050405020304" pitchFamily="18" charset="0"/>
                <a:ea typeface="Times New Roman" panose="02020603050405020304" pitchFamily="18" charset="0"/>
              </a:rPr>
              <a:t>10:4</a:t>
            </a:r>
            <a:r>
              <a:rPr lang="zh-CN" altLang="en-US"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“What then shall we say? That the Gentiles, who did not pursue righteousness, have obtained it, a </a:t>
            </a:r>
            <a:r>
              <a:rPr lang="en-US" dirty="0">
                <a:highlight>
                  <a:srgbClr val="FFFF00"/>
                </a:highlight>
                <a:latin typeface="Times New Roman" panose="02020603050405020304" pitchFamily="18" charset="0"/>
                <a:ea typeface="Times New Roman" panose="02020603050405020304" pitchFamily="18" charset="0"/>
              </a:rPr>
              <a:t>righteousness that is by faith</a:t>
            </a:r>
            <a:r>
              <a:rPr lang="en-US" dirty="0">
                <a:latin typeface="Times New Roman" panose="02020603050405020304" pitchFamily="18" charset="0"/>
                <a:ea typeface="Times New Roman" panose="02020603050405020304" pitchFamily="18" charset="0"/>
              </a:rPr>
              <a:t>;” (Romans 9:30)</a:t>
            </a:r>
          </a:p>
          <a:p>
            <a:r>
              <a:rPr lang="zh-CN" altLang="en-US" sz="4000" dirty="0">
                <a:latin typeface="Times New Roman" panose="02020603050405020304" pitchFamily="18" charset="0"/>
                <a:ea typeface="Times New Roman" panose="02020603050405020304" pitchFamily="18" charset="0"/>
              </a:rPr>
              <a:t>“这样，我们可说什么呢？那本来不追求义的外邦人，反得了义，就是</a:t>
            </a:r>
            <a:r>
              <a:rPr lang="zh-CN" altLang="en-US" sz="4000" dirty="0">
                <a:highlight>
                  <a:srgbClr val="FFFF00"/>
                </a:highlight>
                <a:latin typeface="Times New Roman" panose="02020603050405020304" pitchFamily="18" charset="0"/>
                <a:ea typeface="Times New Roman" panose="02020603050405020304" pitchFamily="18" charset="0"/>
              </a:rPr>
              <a:t>因信而得的义</a:t>
            </a:r>
            <a:r>
              <a:rPr lang="zh-CN" altLang="en-US" sz="4000" dirty="0">
                <a:latin typeface="Times New Roman" panose="02020603050405020304" pitchFamily="18" charset="0"/>
                <a:ea typeface="Times New Roman" panose="02020603050405020304" pitchFamily="18" charset="0"/>
              </a:rPr>
              <a:t>。”（罗</a:t>
            </a:r>
            <a:r>
              <a:rPr lang="en-US" altLang="zh-CN" sz="4000" dirty="0">
                <a:latin typeface="Times New Roman" panose="02020603050405020304" pitchFamily="18" charset="0"/>
                <a:ea typeface="Times New Roman" panose="02020603050405020304" pitchFamily="18" charset="0"/>
              </a:rPr>
              <a:t>9:30</a:t>
            </a:r>
            <a:r>
              <a:rPr lang="zh-CN" altLang="en-US" sz="4000"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DD1149E9-E54A-4474-95C7-7C1A65DB6EC1}"/>
              </a:ext>
            </a:extLst>
          </p:cNvPr>
          <p:cNvSpPr/>
          <p:nvPr/>
        </p:nvSpPr>
        <p:spPr>
          <a:xfrm>
            <a:off x="7673788" y="1075335"/>
            <a:ext cx="3836068" cy="1661993"/>
          </a:xfrm>
          <a:prstGeom prst="rect">
            <a:avLst/>
          </a:prstGeom>
        </p:spPr>
        <p:txBody>
          <a:bodyPr wrap="square">
            <a:spAutoFit/>
          </a:bodyPr>
          <a:lstStyle/>
          <a:p>
            <a:pPr algn="r"/>
            <a:r>
              <a:rPr lang="en-US" sz="2400" b="1" dirty="0">
                <a:latin typeface="Times New Roman" panose="02020603050405020304" pitchFamily="18" charset="0"/>
                <a:ea typeface="Times New Roman" panose="02020603050405020304" pitchFamily="18" charset="0"/>
              </a:rPr>
              <a:t>GOSPEL</a:t>
            </a:r>
          </a:p>
          <a:p>
            <a:pPr algn="r"/>
            <a:r>
              <a:rPr lang="en-US" sz="2400" b="1" dirty="0">
                <a:latin typeface="Times New Roman" panose="02020603050405020304" pitchFamily="18" charset="0"/>
                <a:ea typeface="Times New Roman" panose="02020603050405020304" pitchFamily="18" charset="0"/>
              </a:rPr>
              <a:t>righteousness</a:t>
            </a:r>
          </a:p>
          <a:p>
            <a:pPr algn="r"/>
            <a:r>
              <a:rPr lang="zh-CN" altLang="en-US" sz="5400" b="1" dirty="0">
                <a:latin typeface="Times New Roman" panose="02020603050405020304" pitchFamily="18" charset="0"/>
                <a:ea typeface="Times New Roman" panose="02020603050405020304" pitchFamily="18" charset="0"/>
              </a:rPr>
              <a:t>福音的义</a:t>
            </a:r>
            <a:endParaRPr lang="en-US" sz="54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5611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15148" y="439405"/>
            <a:ext cx="10720552" cy="6001643"/>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Jeremiah 23:5-6</a:t>
            </a:r>
          </a:p>
          <a:p>
            <a:r>
              <a:rPr lang="en-US" sz="2400"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sz="2400" dirty="0">
                <a:highlight>
                  <a:srgbClr val="FFFF00"/>
                </a:highlight>
                <a:latin typeface="Times New Roman" panose="02020603050405020304" pitchFamily="18" charset="0"/>
                <a:ea typeface="Times New Roman" panose="02020603050405020304" pitchFamily="18" charset="0"/>
              </a:rPr>
              <a:t>The LORD Our Righteousness</a:t>
            </a:r>
            <a:r>
              <a:rPr lang="en-US" sz="2400" dirty="0">
                <a:latin typeface="Times New Roman" panose="02020603050405020304" pitchFamily="18" charset="0"/>
                <a:ea typeface="Times New Roman" panose="02020603050405020304" pitchFamily="18" charset="0"/>
              </a:rPr>
              <a:t>.” </a:t>
            </a:r>
          </a:p>
          <a:p>
            <a:r>
              <a:rPr lang="zh-CN" altLang="en-US" sz="4400" b="1" dirty="0">
                <a:latin typeface="Times New Roman" panose="02020603050405020304" pitchFamily="18" charset="0"/>
              </a:rPr>
              <a:t>耶</a:t>
            </a:r>
            <a:r>
              <a:rPr lang="en-US" altLang="zh-CN" sz="4400" b="1" dirty="0">
                <a:latin typeface="Times New Roman" panose="02020603050405020304" pitchFamily="18" charset="0"/>
              </a:rPr>
              <a:t>23:5-6</a:t>
            </a:r>
          </a:p>
          <a:p>
            <a:r>
              <a:rPr lang="zh-CN" altLang="en-US" sz="4400" dirty="0"/>
              <a:t>“耶和华说，日子将到，我要给大卫兴起一个公义的苗裔。他必掌王权，行事有智慧，在地上施行公平和公义。在他的日子，犹大必得救，以色列也安然居住。他的名必称为</a:t>
            </a:r>
            <a:r>
              <a:rPr lang="zh-CN" altLang="en-US" sz="4400" dirty="0">
                <a:highlight>
                  <a:srgbClr val="FFFF00"/>
                </a:highlight>
              </a:rPr>
              <a:t>耶和华我们的义</a:t>
            </a:r>
            <a:r>
              <a:rPr lang="zh-CN" altLang="en-US" sz="4400" dirty="0"/>
              <a:t>。”</a:t>
            </a:r>
            <a:endParaRPr lang="en-US" sz="4400" dirty="0"/>
          </a:p>
        </p:txBody>
      </p:sp>
      <p:sp>
        <p:nvSpPr>
          <p:cNvPr id="3" name="Rectangle 2">
            <a:extLst>
              <a:ext uri="{FF2B5EF4-FFF2-40B4-BE49-F238E27FC236}">
                <a16:creationId xmlns:a16="http://schemas.microsoft.com/office/drawing/2014/main" id="{2FB56441-4B1D-BA40-9ABA-9FA4D6CCE6C7}"/>
              </a:ext>
            </a:extLst>
          </p:cNvPr>
          <p:cNvSpPr/>
          <p:nvPr/>
        </p:nvSpPr>
        <p:spPr>
          <a:xfrm>
            <a:off x="270933" y="175533"/>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621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0812" y="318085"/>
            <a:ext cx="10720552" cy="563231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C9B113-45EA-564C-8C8C-77C754ECE926}"/>
              </a:ext>
            </a:extLst>
          </p:cNvPr>
          <p:cNvSpPr/>
          <p:nvPr/>
        </p:nvSpPr>
        <p:spPr>
          <a:xfrm>
            <a:off x="734830" y="2788920"/>
            <a:ext cx="10452515" cy="1600438"/>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“You disowned the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Holy and Righteous One </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asked that a murderer be released to you.” (Acts 3:14)</a:t>
            </a:r>
          </a:p>
          <a:p>
            <a:r>
              <a:rPr lang="zh-CN" altLang="en-US" sz="4000" dirty="0">
                <a:solidFill>
                  <a:schemeClr val="bg1"/>
                </a:solidFill>
                <a:latin typeface="Times New Roman" panose="02020603050405020304" pitchFamily="18" charset="0"/>
                <a:cs typeface="Times New Roman" panose="02020603050405020304" pitchFamily="18" charset="0"/>
              </a:rPr>
              <a:t>“你们弃绝了那</a:t>
            </a:r>
            <a:r>
              <a:rPr lang="zh-CN" altLang="en-US" sz="4000" dirty="0">
                <a:solidFill>
                  <a:srgbClr val="FFFF00"/>
                </a:solidFill>
                <a:latin typeface="Times New Roman" panose="02020603050405020304" pitchFamily="18" charset="0"/>
                <a:cs typeface="Times New Roman" panose="02020603050405020304" pitchFamily="18" charset="0"/>
              </a:rPr>
              <a:t>圣洁公义者</a:t>
            </a:r>
            <a:r>
              <a:rPr lang="zh-CN" altLang="en-US" sz="4000" dirty="0">
                <a:solidFill>
                  <a:schemeClr val="bg1"/>
                </a:solidFill>
                <a:latin typeface="Times New Roman" panose="02020603050405020304" pitchFamily="18" charset="0"/>
                <a:cs typeface="Times New Roman" panose="02020603050405020304" pitchFamily="18" charset="0"/>
              </a:rPr>
              <a:t>，反求着释放一个凶手给你们。”（徒</a:t>
            </a:r>
            <a:r>
              <a:rPr lang="en-US" altLang="zh-CN" sz="4000" dirty="0">
                <a:solidFill>
                  <a:schemeClr val="bg1"/>
                </a:solidFill>
                <a:latin typeface="Times New Roman" panose="02020603050405020304" pitchFamily="18" charset="0"/>
                <a:cs typeface="Times New Roman" panose="02020603050405020304" pitchFamily="18" charset="0"/>
              </a:rPr>
              <a:t>3:14</a:t>
            </a:r>
            <a:r>
              <a:rPr lang="zh-CN" altLang="en-US" sz="4000" dirty="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30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5" y="425662"/>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C9B113-45EA-564C-8C8C-77C754ECE926}"/>
              </a:ext>
            </a:extLst>
          </p:cNvPr>
          <p:cNvSpPr/>
          <p:nvPr/>
        </p:nvSpPr>
        <p:spPr>
          <a:xfrm>
            <a:off x="735723" y="515236"/>
            <a:ext cx="10452515" cy="646331"/>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“Was there ever a prophet your fathers did not persecute? They even killed those who predicted the coming of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Righteous One</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And now you have betrayed and murdered him” (Acts 7:52)</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841A6C2-E667-41B7-84F3-BCDDA19050FE}"/>
              </a:ext>
            </a:extLst>
          </p:cNvPr>
          <p:cNvSpPr/>
          <p:nvPr/>
        </p:nvSpPr>
        <p:spPr>
          <a:xfrm>
            <a:off x="693813" y="2724913"/>
            <a:ext cx="10452515" cy="1938992"/>
          </a:xfrm>
          <a:prstGeom prst="rect">
            <a:avLst/>
          </a:prstGeom>
          <a:solidFill>
            <a:schemeClr val="tx1"/>
          </a:solidFill>
        </p:spPr>
        <p:txBody>
          <a:bodyPr wrap="square">
            <a:spAutoFit/>
          </a:bodyPr>
          <a:lstStyle/>
          <a:p>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“那一个先知，不是你们祖宗逼迫呢？他们也把预先传说那义者要来的人杀了。如今你们又把</a:t>
            </a:r>
            <a:r>
              <a:rPr lang="zh-CN" altLang="en-US" sz="4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那义者</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卖了，杀了。”</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徒</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7:52)</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814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5" y="557654"/>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C9B113-45EA-564C-8C8C-77C754ECE926}"/>
              </a:ext>
            </a:extLst>
          </p:cNvPr>
          <p:cNvSpPr/>
          <p:nvPr/>
        </p:nvSpPr>
        <p:spPr>
          <a:xfrm>
            <a:off x="601705" y="557654"/>
            <a:ext cx="10988590" cy="646331"/>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God of our fathers has chosen you to know his will and to see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Righteous One </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to hear words from his mouth.” (Acts 22:14)</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DC45D6A-DF31-4610-8D35-17FB0AEEB81C}"/>
              </a:ext>
            </a:extLst>
          </p:cNvPr>
          <p:cNvSpPr/>
          <p:nvPr/>
        </p:nvSpPr>
        <p:spPr>
          <a:xfrm>
            <a:off x="601705" y="2367171"/>
            <a:ext cx="10452515" cy="2123658"/>
          </a:xfrm>
          <a:prstGeom prst="rect">
            <a:avLst/>
          </a:prstGeom>
          <a:solidFill>
            <a:schemeClr val="tx1"/>
          </a:solidFill>
        </p:spPr>
        <p:txBody>
          <a:bodyPr wrap="square">
            <a:spAutoFit/>
          </a:bodyPr>
          <a:lstStyle/>
          <a:p>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他又说，我们祖宗的神，拣选了你，叫你明白他的旨意，又得见</a:t>
            </a:r>
            <a:r>
              <a:rPr lang="zh-CN" altLang="en-US" sz="4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那义者</a:t>
            </a:r>
            <a:r>
              <a:rPr lang="zh-CN" alt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，听他口中所出的声音。</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徒</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22:14)</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9242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5" y="389803"/>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C9B113-45EA-564C-8C8C-77C754ECE926}"/>
              </a:ext>
            </a:extLst>
          </p:cNvPr>
          <p:cNvSpPr/>
          <p:nvPr/>
        </p:nvSpPr>
        <p:spPr>
          <a:xfrm>
            <a:off x="735724" y="343443"/>
            <a:ext cx="10452515" cy="646331"/>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“But if anybody does sin, we have one who speaks to the Father in our defense—</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Jesus Christ, the Righteous One.”</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John 2:1)</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1994084-B36B-46E4-84C8-B99750DF4838}"/>
              </a:ext>
            </a:extLst>
          </p:cNvPr>
          <p:cNvSpPr/>
          <p:nvPr/>
        </p:nvSpPr>
        <p:spPr>
          <a:xfrm>
            <a:off x="735724" y="2866849"/>
            <a:ext cx="10720552" cy="1569660"/>
          </a:xfrm>
          <a:prstGeom prst="rect">
            <a:avLst/>
          </a:prstGeom>
          <a:solidFill>
            <a:schemeClr val="tx1"/>
          </a:solidFill>
        </p:spPr>
        <p:txBody>
          <a:bodyPr wrap="square">
            <a:spAutoFit/>
          </a:bodyPr>
          <a:lstStyle/>
          <a:p>
            <a:r>
              <a:rPr 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若有人犯罪，在父那里我们有一位中保，就是</a:t>
            </a:r>
            <a:r>
              <a:rPr lang="zh-CN" altLang="en-US" sz="4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那义者耶稣基督</a:t>
            </a:r>
            <a:r>
              <a:rPr 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约一</a:t>
            </a:r>
            <a:r>
              <a:rPr lang="en-US" sz="4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2:1)</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370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735723" y="756133"/>
            <a:ext cx="10720552" cy="563231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1C9B113-45EA-564C-8C8C-77C754ECE926}"/>
              </a:ext>
            </a:extLst>
          </p:cNvPr>
          <p:cNvSpPr/>
          <p:nvPr/>
        </p:nvSpPr>
        <p:spPr>
          <a:xfrm>
            <a:off x="735723" y="3182984"/>
            <a:ext cx="10842867" cy="1200329"/>
          </a:xfrm>
          <a:prstGeom prst="rect">
            <a:avLst/>
          </a:prstGeom>
          <a:solidFill>
            <a:schemeClr val="tx1"/>
          </a:solidFill>
        </p:spPr>
        <p:txBody>
          <a:bodyPr wrap="square">
            <a:spAutoFit/>
          </a:bodyPr>
          <a:lstStyle/>
          <a:p>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“Surely this was </a:t>
            </a:r>
            <a:r>
              <a:rPr lang="en-US"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 righteous man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(Luke 23:47)</a:t>
            </a:r>
          </a:p>
          <a:p>
            <a:r>
              <a:rPr lang="zh-CN" altLang="en-US" sz="4800" dirty="0">
                <a:solidFill>
                  <a:schemeClr val="bg1"/>
                </a:solidFill>
                <a:latin typeface="Times New Roman" panose="02020603050405020304" pitchFamily="18" charset="0"/>
                <a:cs typeface="Times New Roman" panose="02020603050405020304" pitchFamily="18" charset="0"/>
              </a:rPr>
              <a:t>“这真是个</a:t>
            </a:r>
            <a:r>
              <a:rPr lang="zh-CN" altLang="en-US" sz="4800" dirty="0">
                <a:solidFill>
                  <a:srgbClr val="FFFF00"/>
                </a:solidFill>
                <a:latin typeface="Times New Roman" panose="02020603050405020304" pitchFamily="18" charset="0"/>
                <a:cs typeface="Times New Roman" panose="02020603050405020304" pitchFamily="18" charset="0"/>
              </a:rPr>
              <a:t>义人</a:t>
            </a:r>
            <a:r>
              <a:rPr lang="zh-CN" altLang="en-US" sz="4800" dirty="0">
                <a:solidFill>
                  <a:schemeClr val="bg1"/>
                </a:solidFill>
                <a:latin typeface="Times New Roman" panose="02020603050405020304" pitchFamily="18" charset="0"/>
                <a:cs typeface="Times New Roman" panose="02020603050405020304" pitchFamily="18" charset="0"/>
              </a:rPr>
              <a:t>。”（路</a:t>
            </a:r>
            <a:r>
              <a:rPr lang="en-US" altLang="zh-CN" sz="4800" dirty="0">
                <a:solidFill>
                  <a:schemeClr val="bg1"/>
                </a:solidFill>
                <a:latin typeface="Times New Roman" panose="02020603050405020304" pitchFamily="18" charset="0"/>
                <a:cs typeface="Times New Roman" panose="02020603050405020304" pitchFamily="18" charset="0"/>
              </a:rPr>
              <a:t>23:47</a:t>
            </a:r>
            <a:r>
              <a:rPr lang="zh-CN" altLang="en-US" sz="4800" dirty="0">
                <a:solidFill>
                  <a:schemeClr val="bg1"/>
                </a:solidFill>
                <a:latin typeface="Times New Roman" panose="02020603050405020304" pitchFamily="18" charset="0"/>
                <a:cs typeface="Times New Roman" panose="02020603050405020304" pitchFamily="18" charset="0"/>
              </a:rPr>
              <a:t>）</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853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74359" y="407732"/>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a:t>
            </a:r>
            <a:r>
              <a:rPr lang="en-US" dirty="0">
                <a:highlight>
                  <a:srgbClr val="FFFF00"/>
                </a:highlight>
                <a:latin typeface="Times New Roman" panose="02020603050405020304" pitchFamily="18" charset="0"/>
                <a:ea typeface="Times New Roman" panose="02020603050405020304" pitchFamily="18" charset="0"/>
              </a:rPr>
              <a:t>The LORD </a:t>
            </a:r>
            <a:r>
              <a:rPr lang="en-US" dirty="0">
                <a:latin typeface="Times New Roman" panose="02020603050405020304" pitchFamily="18" charset="0"/>
                <a:ea typeface="Times New Roman" panose="02020603050405020304" pitchFamily="18" charset="0"/>
              </a:rPr>
              <a:t>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a:t>
            </a:r>
            <a:r>
              <a:rPr lang="zh-CN" altLang="en-US" sz="4800" dirty="0"/>
              <a:t>我们的义。</a:t>
            </a:r>
            <a:r>
              <a:rPr lang="zh-CN" altLang="en-US" sz="3200" dirty="0"/>
              <a:t>”</a:t>
            </a:r>
            <a:endParaRPr lang="en-US" sz="32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134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5" y="371873"/>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latin typeface="Times New Roman" panose="02020603050405020304" pitchFamily="18" charset="0"/>
                <a:ea typeface="Times New Roman" panose="02020603050405020304" pitchFamily="18" charset="0"/>
              </a:rPr>
              <a:t>“The days are coming,” declares the LORD, “when I will raise up to David a righteous Branch, a King who will reign wisely and do what is just and right in the land. In his days Judah will be saved and Israel will live in safety. This is the name by which he will be called: The LORD </a:t>
            </a:r>
            <a:r>
              <a:rPr lang="en-US" dirty="0">
                <a:highlight>
                  <a:srgbClr val="FFFF00"/>
                </a:highlight>
                <a:latin typeface="Times New Roman" panose="02020603050405020304" pitchFamily="18" charset="0"/>
                <a:ea typeface="Times New Roman" panose="02020603050405020304" pitchFamily="18" charset="0"/>
              </a:rPr>
              <a:t>Our Righteousness</a:t>
            </a:r>
            <a:r>
              <a:rPr lang="en-US" dirty="0">
                <a:latin typeface="Times New Roman" panose="02020603050405020304" pitchFamily="18" charset="0"/>
                <a:ea typeface="Times New Roman" panose="02020603050405020304" pitchFamily="18" charset="0"/>
              </a:rPr>
              <a:t>.”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“耶和华说，日子将到，我要给大卫兴起一个公义的苗裔。他必掌王权，行事有智慧，在地上施行公平和公义。在他的日子，犹大必得救，以色列也安然居住。他的名必称为</a:t>
            </a:r>
            <a:r>
              <a:rPr lang="zh-CN" altLang="en-US" sz="4800" dirty="0">
                <a:highlight>
                  <a:srgbClr val="FFFF00"/>
                </a:highlight>
              </a:rPr>
              <a:t>耶和华我们的义</a:t>
            </a:r>
            <a:r>
              <a:rPr lang="zh-CN" altLang="en-US" sz="4800" dirty="0"/>
              <a:t>。”</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8C5FA2-5F8E-3643-8E8A-B8C962A79788}"/>
              </a:ext>
            </a:extLst>
          </p:cNvPr>
          <p:cNvSpPr/>
          <p:nvPr/>
        </p:nvSpPr>
        <p:spPr>
          <a:xfrm>
            <a:off x="479117" y="436942"/>
            <a:ext cx="10720552" cy="584775"/>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Christ Jesus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has become for us wisdom from God—that is,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our righteousness</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holiness and redemption.” (1 Corinthians 1:30)</a:t>
            </a:r>
          </a:p>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“God made him who had no sin to be sin for us, so that in him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we might become the righteousness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of God.” (2 Corinthians 5:21)</a:t>
            </a:r>
          </a:p>
        </p:txBody>
      </p:sp>
      <p:sp>
        <p:nvSpPr>
          <p:cNvPr id="5" name="Rectangle 4">
            <a:extLst>
              <a:ext uri="{FF2B5EF4-FFF2-40B4-BE49-F238E27FC236}">
                <a16:creationId xmlns:a16="http://schemas.microsoft.com/office/drawing/2014/main" id="{27FCCD8E-EE19-4FFA-AC85-B16DAB35C975}"/>
              </a:ext>
            </a:extLst>
          </p:cNvPr>
          <p:cNvSpPr/>
          <p:nvPr/>
        </p:nvSpPr>
        <p:spPr>
          <a:xfrm>
            <a:off x="460538" y="1725238"/>
            <a:ext cx="11270924" cy="3170099"/>
          </a:xfrm>
          <a:prstGeom prst="rect">
            <a:avLst/>
          </a:prstGeom>
          <a:solidFill>
            <a:schemeClr val="tx1"/>
          </a:solidFill>
        </p:spPr>
        <p:txBody>
          <a:bodyPr wrap="square">
            <a:spAutoFit/>
          </a:bodyPr>
          <a:lstStyle/>
          <a:p>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000" dirty="0">
                <a:solidFill>
                  <a:schemeClr val="bg1"/>
                </a:solidFill>
                <a:latin typeface="Times New Roman" panose="02020603050405020304" pitchFamily="18" charset="0"/>
                <a:cs typeface="Times New Roman" panose="02020603050405020304" pitchFamily="18" charset="0"/>
              </a:rPr>
              <a:t>但你们得在</a:t>
            </a:r>
            <a:r>
              <a:rPr lang="zh-CN" altLang="en-US" sz="4000" dirty="0">
                <a:solidFill>
                  <a:srgbClr val="FFFF00"/>
                </a:solidFill>
                <a:latin typeface="Times New Roman" panose="02020603050405020304" pitchFamily="18" charset="0"/>
                <a:cs typeface="Times New Roman" panose="02020603050405020304" pitchFamily="18" charset="0"/>
              </a:rPr>
              <a:t>基督耶稣</a:t>
            </a:r>
            <a:r>
              <a:rPr lang="zh-CN" altLang="en-US" sz="4000" dirty="0">
                <a:solidFill>
                  <a:schemeClr val="bg1"/>
                </a:solidFill>
                <a:latin typeface="Times New Roman" panose="02020603050405020304" pitchFamily="18" charset="0"/>
                <a:cs typeface="Times New Roman" panose="02020603050405020304" pitchFamily="18" charset="0"/>
              </a:rPr>
              <a:t>里，是本乎神，神又使他成为</a:t>
            </a:r>
            <a:r>
              <a:rPr lang="zh-CN" altLang="en-US" sz="4000" dirty="0">
                <a:solidFill>
                  <a:srgbClr val="FFFF00"/>
                </a:solidFill>
                <a:latin typeface="Times New Roman" panose="02020603050405020304" pitchFamily="18" charset="0"/>
                <a:cs typeface="Times New Roman" panose="02020603050405020304" pitchFamily="18" charset="0"/>
              </a:rPr>
              <a:t>我们的</a:t>
            </a:r>
            <a:r>
              <a:rPr lang="zh-CN" altLang="en-US" sz="4000" dirty="0">
                <a:solidFill>
                  <a:schemeClr val="bg1"/>
                </a:solidFill>
                <a:latin typeface="Times New Roman" panose="02020603050405020304" pitchFamily="18" charset="0"/>
                <a:cs typeface="Times New Roman" panose="02020603050405020304" pitchFamily="18" charset="0"/>
              </a:rPr>
              <a:t>智慧，</a:t>
            </a:r>
            <a:r>
              <a:rPr lang="zh-CN" altLang="en-US" sz="4000" dirty="0">
                <a:solidFill>
                  <a:srgbClr val="FFFF00"/>
                </a:solidFill>
                <a:latin typeface="Times New Roman" panose="02020603050405020304" pitchFamily="18" charset="0"/>
                <a:cs typeface="Times New Roman" panose="02020603050405020304" pitchFamily="18" charset="0"/>
              </a:rPr>
              <a:t>公义</a:t>
            </a:r>
            <a:r>
              <a:rPr lang="zh-CN" altLang="en-US" sz="4000" dirty="0">
                <a:solidFill>
                  <a:schemeClr val="bg1"/>
                </a:solidFill>
                <a:latin typeface="Times New Roman" panose="02020603050405020304" pitchFamily="18" charset="0"/>
                <a:cs typeface="Times New Roman" panose="02020603050405020304" pitchFamily="18" charset="0"/>
              </a:rPr>
              <a:t>，圣洁，救赎。</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林前</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1:30)</a:t>
            </a:r>
          </a:p>
          <a:p>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神使那无罪的（无罪原文作不知罪），替我们成为罪。</a:t>
            </a:r>
            <a:r>
              <a:rPr lang="zh-CN" altLang="en-US" sz="4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好叫我们在他里面成为</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神的</a:t>
            </a:r>
            <a:r>
              <a:rPr lang="zh-CN" altLang="en-US" sz="4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义</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林后</a:t>
            </a:r>
            <a:r>
              <a:rPr 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5:21)</a:t>
            </a:r>
          </a:p>
        </p:txBody>
      </p:sp>
    </p:spTree>
    <p:extLst>
      <p:ext uri="{BB962C8B-B14F-4D97-AF65-F5344CB8AC3E}">
        <p14:creationId xmlns:p14="http://schemas.microsoft.com/office/powerpoint/2010/main" val="181256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668BB5-4240-E145-9B8C-F68AE4BCF16D}"/>
              </a:ext>
            </a:extLst>
          </p:cNvPr>
          <p:cNvSpPr txBox="1"/>
          <p:nvPr/>
        </p:nvSpPr>
        <p:spPr>
          <a:xfrm>
            <a:off x="7987116" y="314069"/>
            <a:ext cx="2587568" cy="461665"/>
          </a:xfrm>
          <a:prstGeom prst="rect">
            <a:avLst/>
          </a:prstGeom>
          <a:noFill/>
        </p:spPr>
        <p:txBody>
          <a:bodyPr wrap="none" rtlCol="0">
            <a:spAutoFit/>
          </a:bodyPr>
          <a:lstStyle/>
          <a:p>
            <a:r>
              <a:rPr lang="en-US" sz="2400" dirty="0">
                <a:solidFill>
                  <a:srgbClr val="C00000"/>
                </a:solidFill>
                <a:latin typeface="Times New Roman" panose="02020603050405020304" pitchFamily="18" charset="0"/>
                <a:cs typeface="Times New Roman" panose="02020603050405020304" pitchFamily="18" charset="0"/>
              </a:rPr>
              <a:t>JEREMIAH 23:5-6</a:t>
            </a:r>
          </a:p>
        </p:txBody>
      </p:sp>
      <p:sp>
        <p:nvSpPr>
          <p:cNvPr id="6" name="Rectangle 5">
            <a:extLst>
              <a:ext uri="{FF2B5EF4-FFF2-40B4-BE49-F238E27FC236}">
                <a16:creationId xmlns:a16="http://schemas.microsoft.com/office/drawing/2014/main" id="{3275EA21-D1D3-434D-BF38-D993B78FB824}"/>
              </a:ext>
            </a:extLst>
          </p:cNvPr>
          <p:cNvSpPr/>
          <p:nvPr/>
        </p:nvSpPr>
        <p:spPr>
          <a:xfrm>
            <a:off x="282222" y="173422"/>
            <a:ext cx="11650134" cy="649539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pic>
        <p:nvPicPr>
          <p:cNvPr id="4" name="Picture 3" descr="Map&#10;&#10;Description automatically generated">
            <a:extLst>
              <a:ext uri="{FF2B5EF4-FFF2-40B4-BE49-F238E27FC236}">
                <a16:creationId xmlns:a16="http://schemas.microsoft.com/office/drawing/2014/main" id="{E58EA661-566A-D548-AE72-F33983093761}"/>
              </a:ext>
            </a:extLst>
          </p:cNvPr>
          <p:cNvPicPr>
            <a:picLocks noChangeAspect="1"/>
          </p:cNvPicPr>
          <p:nvPr/>
        </p:nvPicPr>
        <p:blipFill>
          <a:blip r:embed="rId2"/>
          <a:stretch>
            <a:fillRect/>
          </a:stretch>
        </p:blipFill>
        <p:spPr>
          <a:xfrm>
            <a:off x="1145627" y="395178"/>
            <a:ext cx="9900745" cy="6067644"/>
          </a:xfrm>
          <a:prstGeom prst="rect">
            <a:avLst/>
          </a:prstGeom>
        </p:spPr>
      </p:pic>
      <p:sp>
        <p:nvSpPr>
          <p:cNvPr id="5" name="TextBox 4">
            <a:extLst>
              <a:ext uri="{FF2B5EF4-FFF2-40B4-BE49-F238E27FC236}">
                <a16:creationId xmlns:a16="http://schemas.microsoft.com/office/drawing/2014/main" id="{12556E8B-7D3F-404C-B61D-41D60741ECFE}"/>
              </a:ext>
            </a:extLst>
          </p:cNvPr>
          <p:cNvSpPr txBox="1"/>
          <p:nvPr/>
        </p:nvSpPr>
        <p:spPr>
          <a:xfrm>
            <a:off x="5238028" y="2393777"/>
            <a:ext cx="2331751" cy="1077218"/>
          </a:xfrm>
          <a:prstGeom prst="rect">
            <a:avLst/>
          </a:prstGeom>
          <a:noFill/>
        </p:spPr>
        <p:txBody>
          <a:bodyPr wrap="square" rtlCol="0">
            <a:spAutoFit/>
          </a:bodyPr>
          <a:lstStyle/>
          <a:p>
            <a:pPr algn="ctr"/>
            <a:r>
              <a:rPr lang="en-US" sz="3200" dirty="0">
                <a:ln>
                  <a:solidFill>
                    <a:schemeClr val="tx1"/>
                  </a:solidFill>
                </a:ln>
                <a:solidFill>
                  <a:srgbClr val="FF0000"/>
                </a:solidFill>
                <a:latin typeface="Times New Roman" panose="02020603050405020304" pitchFamily="18" charset="0"/>
                <a:cs typeface="Times New Roman" panose="02020603050405020304" pitchFamily="18" charset="0"/>
              </a:rPr>
              <a:t>586 BC</a:t>
            </a:r>
          </a:p>
          <a:p>
            <a:pPr algn="ctr"/>
            <a:r>
              <a:rPr lang="zh-CN" altLang="en-US" sz="3200" dirty="0">
                <a:ln>
                  <a:solidFill>
                    <a:schemeClr val="tx1"/>
                  </a:solidFill>
                </a:ln>
                <a:solidFill>
                  <a:srgbClr val="FF0000"/>
                </a:solidFill>
                <a:latin typeface="Times New Roman" panose="02020603050405020304" pitchFamily="18" charset="0"/>
                <a:cs typeface="Times New Roman" panose="02020603050405020304" pitchFamily="18" charset="0"/>
              </a:rPr>
              <a:t>公元前</a:t>
            </a:r>
            <a:r>
              <a:rPr lang="en-US" altLang="zh-CN" sz="3200" dirty="0">
                <a:ln>
                  <a:solidFill>
                    <a:schemeClr val="tx1"/>
                  </a:solidFill>
                </a:ln>
                <a:solidFill>
                  <a:srgbClr val="FF0000"/>
                </a:solidFill>
                <a:latin typeface="Times New Roman" panose="02020603050405020304" pitchFamily="18" charset="0"/>
                <a:cs typeface="Times New Roman" panose="02020603050405020304" pitchFamily="18" charset="0"/>
              </a:rPr>
              <a:t>586</a:t>
            </a:r>
            <a:endParaRPr lang="en-US" sz="3200" dirty="0">
              <a:ln>
                <a:solidFill>
                  <a:schemeClr val="tx1"/>
                </a:solidFill>
              </a:ln>
              <a:solidFill>
                <a:srgbClr val="FF0000"/>
              </a:solidFill>
              <a:latin typeface="Times New Roman" panose="02020603050405020304" pitchFamily="18" charset="0"/>
              <a:cs typeface="Times New Roman" panose="02020603050405020304" pitchFamily="18" charset="0"/>
            </a:endParaRPr>
          </a:p>
        </p:txBody>
      </p:sp>
      <p:sp>
        <p:nvSpPr>
          <p:cNvPr id="15" name="Curved Down Arrow 14">
            <a:extLst>
              <a:ext uri="{FF2B5EF4-FFF2-40B4-BE49-F238E27FC236}">
                <a16:creationId xmlns:a16="http://schemas.microsoft.com/office/drawing/2014/main" id="{C176E262-88AB-FD48-AAA3-9B8E092AF3BE}"/>
              </a:ext>
            </a:extLst>
          </p:cNvPr>
          <p:cNvSpPr/>
          <p:nvPr/>
        </p:nvSpPr>
        <p:spPr>
          <a:xfrm>
            <a:off x="4698124" y="2144110"/>
            <a:ext cx="3594538" cy="1576552"/>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4388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D2CFEE-3A2C-554C-A82F-00F97C5AF1B8}"/>
              </a:ext>
            </a:extLst>
          </p:cNvPr>
          <p:cNvSpPr/>
          <p:nvPr/>
        </p:nvSpPr>
        <p:spPr>
          <a:xfrm>
            <a:off x="691117" y="971043"/>
            <a:ext cx="10809766" cy="1138773"/>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rPr>
              <a:t>“John came to show you the way of righteousness” (Matthew 21:32)</a:t>
            </a:r>
          </a:p>
          <a:p>
            <a:pPr algn="ctr"/>
            <a:r>
              <a:rPr lang="zh-CN" altLang="en-US" sz="4800" b="1" dirty="0">
                <a:latin typeface="Times New Roman" panose="02020603050405020304" pitchFamily="18" charset="0"/>
                <a:ea typeface="Times New Roman" panose="02020603050405020304" pitchFamily="18" charset="0"/>
              </a:rPr>
              <a:t>“约翰遵着义路到你们这里来”（太</a:t>
            </a:r>
            <a:r>
              <a:rPr lang="en-US" altLang="zh-CN" sz="4800" b="1" dirty="0">
                <a:latin typeface="Times New Roman" panose="02020603050405020304" pitchFamily="18" charset="0"/>
                <a:ea typeface="Times New Roman" panose="02020603050405020304" pitchFamily="18" charset="0"/>
              </a:rPr>
              <a:t>21:32</a:t>
            </a:r>
            <a:r>
              <a:rPr lang="zh-CN" altLang="en-US" sz="3600" b="1" dirty="0">
                <a:latin typeface="Times New Roman" panose="02020603050405020304" pitchFamily="18" charset="0"/>
                <a:ea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A85F8954-9ACF-B14B-B9F0-97104E5AF240}"/>
              </a:ext>
            </a:extLst>
          </p:cNvPr>
          <p:cNvSpPr/>
          <p:nvPr/>
        </p:nvSpPr>
        <p:spPr>
          <a:xfrm>
            <a:off x="839707" y="2766790"/>
            <a:ext cx="10275251" cy="2923877"/>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“For in the gospel a righteousness from God is revealed, </a:t>
            </a:r>
            <a:r>
              <a:rPr lang="en-US" sz="2000" dirty="0">
                <a:highlight>
                  <a:srgbClr val="FFFF00"/>
                </a:highlight>
                <a:latin typeface="Times New Roman" panose="02020603050405020304" pitchFamily="18" charset="0"/>
                <a:ea typeface="Times New Roman" panose="02020603050405020304" pitchFamily="18" charset="0"/>
              </a:rPr>
              <a:t>a righteousness that is by faith </a:t>
            </a:r>
            <a:r>
              <a:rPr lang="en-US" sz="2000" dirty="0">
                <a:latin typeface="Times New Roman" panose="02020603050405020304" pitchFamily="18" charset="0"/>
                <a:ea typeface="Times New Roman" panose="02020603050405020304" pitchFamily="18" charset="0"/>
              </a:rPr>
              <a:t>from first to last, just as it is written: “The righteous will live by faith.” (Romans 1:17) </a:t>
            </a:r>
          </a:p>
          <a:p>
            <a:r>
              <a:rPr lang="zh-CN" altLang="en-US" sz="4800" dirty="0">
                <a:latin typeface="Times New Roman" panose="02020603050405020304" pitchFamily="18" charset="0"/>
                <a:ea typeface="Times New Roman" panose="02020603050405020304" pitchFamily="18" charset="0"/>
              </a:rPr>
              <a:t>“因为神的义，正在这福音上显明出来。这</a:t>
            </a:r>
            <a:r>
              <a:rPr lang="zh-CN" altLang="en-US" sz="4800" dirty="0">
                <a:highlight>
                  <a:srgbClr val="FFFF00"/>
                </a:highlight>
                <a:latin typeface="Times New Roman" panose="02020603050405020304" pitchFamily="18" charset="0"/>
                <a:ea typeface="Times New Roman" panose="02020603050405020304" pitchFamily="18" charset="0"/>
              </a:rPr>
              <a:t>义是本于信</a:t>
            </a:r>
            <a:r>
              <a:rPr lang="zh-CN" altLang="en-US" sz="4800" dirty="0">
                <a:latin typeface="Times New Roman" panose="02020603050405020304" pitchFamily="18" charset="0"/>
                <a:ea typeface="Times New Roman" panose="02020603050405020304" pitchFamily="18" charset="0"/>
              </a:rPr>
              <a:t>以致于信。如经上所记，义人必因信得生。”（罗</a:t>
            </a:r>
            <a:r>
              <a:rPr lang="en-US" altLang="zh-CN" sz="4800" dirty="0">
                <a:latin typeface="Times New Roman" panose="02020603050405020304" pitchFamily="18" charset="0"/>
                <a:ea typeface="Times New Roman" panose="02020603050405020304" pitchFamily="18" charset="0"/>
              </a:rPr>
              <a:t>1:17</a:t>
            </a:r>
            <a:r>
              <a:rPr lang="zh-CN" altLang="en-US" sz="4800" dirty="0">
                <a:latin typeface="Times New Roman" panose="02020603050405020304" pitchFamily="18" charset="0"/>
                <a:ea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9199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546847" y="766732"/>
            <a:ext cx="11098306" cy="532453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13) What do we now know about the Messiah?</a:t>
            </a:r>
          </a:p>
          <a:p>
            <a:r>
              <a:rPr lang="en-US"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pitchFamily="18" charset="0"/>
                <a:cs typeface="Times New Roman" panose="02020603050405020304" pitchFamily="18" charset="0"/>
              </a:rPr>
              <a:t>关于弥赛亚，现在我们知道些什么？</a:t>
            </a:r>
            <a:endParaRPr lang="en-US" sz="4000" b="1"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know that the Messiah will be God himself. God will come to us.</a:t>
            </a:r>
          </a:p>
          <a:p>
            <a:pPr marL="1200150" lvl="1" indent="-742950">
              <a:buFont typeface="Arial" panose="020B0604020202020204" pitchFamily="34" charset="0"/>
              <a:buChar char="•"/>
            </a:pPr>
            <a:r>
              <a:rPr lang="zh-CN" altLang="en-US" sz="4000" dirty="0">
                <a:latin typeface="Times New Roman" panose="02020603050405020304" pitchFamily="18" charset="0"/>
                <a:cs typeface="Times New Roman" panose="02020603050405020304" pitchFamily="18" charset="0"/>
              </a:rPr>
              <a:t>我们知道，弥赛亚就是神自己。神会在我们中间。</a:t>
            </a:r>
            <a:endParaRPr lang="en-US" sz="40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know that the Messiah will be righteous and will provide the righteousness that is needed for salvation. </a:t>
            </a:r>
          </a:p>
          <a:p>
            <a:pPr marL="1200150" lvl="1" indent="-742950">
              <a:buFont typeface="Arial" panose="020B0604020202020204" pitchFamily="34" charset="0"/>
              <a:buChar char="•"/>
            </a:pPr>
            <a:r>
              <a:rPr lang="zh-CN" altLang="en-US" sz="4000" dirty="0">
                <a:latin typeface="Times New Roman" panose="02020603050405020304" pitchFamily="18" charset="0"/>
                <a:cs typeface="Times New Roman" panose="02020603050405020304" pitchFamily="18" charset="0"/>
              </a:rPr>
              <a:t>我们知道弥赛亚是义，并且会赐给我们得救所需的义。</a:t>
            </a:r>
            <a:endParaRPr lang="en-US" sz="40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We were also reminded that he will be a royal descendant of David. </a:t>
            </a:r>
          </a:p>
          <a:p>
            <a:pPr marL="1200150" lvl="1" indent="-742950">
              <a:buFont typeface="Arial" panose="020B0604020202020204" pitchFamily="34" charset="0"/>
              <a:buChar char="•"/>
            </a:pPr>
            <a:r>
              <a:rPr lang="zh-CN" altLang="en-US" sz="4000" dirty="0">
                <a:latin typeface="Times New Roman" panose="02020603050405020304" pitchFamily="18" charset="0"/>
                <a:cs typeface="Times New Roman" panose="02020603050405020304" pitchFamily="18" charset="0"/>
              </a:rPr>
              <a:t>经文也提醒我们，他乃是大卫皇室的后裔。</a:t>
            </a:r>
            <a:endParaRPr 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396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3E21D6B-9790-8B4E-8407-7C7323F622D8}"/>
              </a:ext>
            </a:extLst>
          </p:cNvPr>
          <p:cNvSpPr txBox="1"/>
          <p:nvPr/>
        </p:nvSpPr>
        <p:spPr>
          <a:xfrm>
            <a:off x="926457" y="1659285"/>
            <a:ext cx="10625957" cy="3539430"/>
          </a:xfrm>
          <a:prstGeom prst="rect">
            <a:avLst/>
          </a:prstGeom>
          <a:noFill/>
          <a:effectLst>
            <a:outerShdw blurRad="50800" dist="38100" dir="2700000" algn="tl" rotWithShape="0">
              <a:prstClr val="black">
                <a:alpha val="92000"/>
              </a:prstClr>
            </a:outerShdw>
          </a:effectLst>
        </p:spPr>
        <p:txBody>
          <a:bodyPr wrap="square" rtlCol="0">
            <a:spAutoFit/>
          </a:bodyPr>
          <a:lstStyle/>
          <a:p>
            <a:pPr algn="ctr"/>
            <a:r>
              <a:rPr lang="en-US" sz="6000" dirty="0">
                <a:solidFill>
                  <a:schemeClr val="accent4">
                    <a:lumMod val="40000"/>
                    <a:lumOff val="60000"/>
                  </a:schemeClr>
                </a:solidFill>
                <a:latin typeface="Times New Roman" panose="02020603050405020304" pitchFamily="18" charset="0"/>
                <a:cs typeface="Times New Roman" panose="02020603050405020304" pitchFamily="18" charset="0"/>
              </a:rPr>
              <a:t>THE SON OF MAN</a:t>
            </a:r>
          </a:p>
          <a:p>
            <a:pPr algn="ctr"/>
            <a:r>
              <a:rPr lang="zh-CN" altLang="en-US" sz="6000" dirty="0">
                <a:solidFill>
                  <a:schemeClr val="accent4">
                    <a:lumMod val="40000"/>
                    <a:lumOff val="60000"/>
                  </a:schemeClr>
                </a:solidFill>
                <a:latin typeface="Times New Roman" panose="02020603050405020304" pitchFamily="18" charset="0"/>
                <a:cs typeface="Times New Roman" panose="02020603050405020304" pitchFamily="18" charset="0"/>
              </a:rPr>
              <a:t>人子</a:t>
            </a:r>
            <a:endParaRPr lang="en-US" sz="6000" dirty="0">
              <a:solidFill>
                <a:schemeClr val="accent4">
                  <a:lumMod val="40000"/>
                  <a:lumOff val="60000"/>
                </a:schemeClr>
              </a:solidFill>
              <a:latin typeface="Times New Roman" panose="02020603050405020304" pitchFamily="18" charset="0"/>
              <a:cs typeface="Times New Roman" panose="02020603050405020304" pitchFamily="18" charset="0"/>
            </a:endParaRPr>
          </a:p>
          <a:p>
            <a:pPr algn="ctr"/>
            <a:endParaRPr lang="en-US" sz="1600" dirty="0">
              <a:solidFill>
                <a:schemeClr val="bg1"/>
              </a:solidFill>
              <a:latin typeface="Times New Roman" panose="02020603050405020304" pitchFamily="18" charset="0"/>
              <a:cs typeface="Times New Roman" panose="02020603050405020304" pitchFamily="18" charset="0"/>
            </a:endParaRPr>
          </a:p>
          <a:p>
            <a:pPr algn="ctr"/>
            <a:r>
              <a:rPr lang="en-US" sz="4400" dirty="0">
                <a:solidFill>
                  <a:schemeClr val="bg1"/>
                </a:solidFill>
                <a:latin typeface="Times New Roman" panose="02020603050405020304" pitchFamily="18" charset="0"/>
                <a:cs typeface="Times New Roman" panose="02020603050405020304" pitchFamily="18" charset="0"/>
              </a:rPr>
              <a:t>Daniel 7:13-14</a:t>
            </a:r>
          </a:p>
          <a:p>
            <a:pPr algn="ctr"/>
            <a:r>
              <a:rPr lang="zh-CN" altLang="en-US" sz="4400" dirty="0">
                <a:solidFill>
                  <a:schemeClr val="bg1"/>
                </a:solidFill>
                <a:latin typeface="Times New Roman" panose="02020603050405020304" pitchFamily="18" charset="0"/>
                <a:cs typeface="Times New Roman" panose="02020603050405020304" pitchFamily="18" charset="0"/>
              </a:rPr>
              <a:t>但</a:t>
            </a:r>
            <a:r>
              <a:rPr lang="en-US" altLang="zh-CN" sz="4400" dirty="0">
                <a:solidFill>
                  <a:schemeClr val="bg1"/>
                </a:solidFill>
                <a:latin typeface="Times New Roman" panose="02020603050405020304" pitchFamily="18" charset="0"/>
                <a:cs typeface="Times New Roman" panose="02020603050405020304" pitchFamily="18" charset="0"/>
              </a:rPr>
              <a:t>7:13-14</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810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46735" y="628233"/>
            <a:ext cx="11098530" cy="5601533"/>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Daniel 7:13-14</a:t>
            </a:r>
          </a:p>
          <a:p>
            <a:r>
              <a:rPr lang="en-US" dirty="0">
                <a:latin typeface="Times New Roman" panose="02020603050405020304" pitchFamily="18" charset="0"/>
                <a:ea typeface="Times New Roman" panose="02020603050405020304" pitchFamily="18" charset="0"/>
              </a:rPr>
              <a:t>“In my vision at night I looked, and there before me was one like a son of man, coming with the clouds of heaven.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a:t>
            </a:r>
          </a:p>
          <a:p>
            <a:r>
              <a:rPr lang="zh-CN" altLang="en-US" sz="4400" b="1" dirty="0">
                <a:latin typeface="Times New Roman" panose="02020603050405020304" pitchFamily="18" charset="0"/>
              </a:rPr>
              <a:t>但</a:t>
            </a:r>
            <a:r>
              <a:rPr lang="en-US" altLang="zh-CN" sz="4400" b="1" dirty="0">
                <a:latin typeface="Times New Roman" panose="02020603050405020304" pitchFamily="18" charset="0"/>
              </a:rPr>
              <a:t>7:13-14</a:t>
            </a:r>
          </a:p>
          <a:p>
            <a:r>
              <a:rPr lang="zh-CN" altLang="en-US" sz="4400" dirty="0"/>
              <a:t>“我在夜间的异象中观看，见有一位像人子的，驾着天云而来，被领到亘古常在者面前，得了权柄，荣耀，国度，使各方，各国，各族的人都事奉他。他的权柄是永远的，不能废去。他的国必不败坏。</a:t>
            </a:r>
            <a:r>
              <a:rPr lang="zh-CN" altLang="en-US" sz="4800" dirty="0"/>
              <a:t>”</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851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10;&#10;Description automatically generated">
            <a:extLst>
              <a:ext uri="{FF2B5EF4-FFF2-40B4-BE49-F238E27FC236}">
                <a16:creationId xmlns:a16="http://schemas.microsoft.com/office/drawing/2014/main" id="{65A5795D-A392-2E46-9091-AC29A34B871C}"/>
              </a:ext>
            </a:extLst>
          </p:cNvPr>
          <p:cNvPicPr>
            <a:picLocks noChangeAspect="1"/>
          </p:cNvPicPr>
          <p:nvPr/>
        </p:nvPicPr>
        <p:blipFill>
          <a:blip r:embed="rId2"/>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991665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84093" y="171450"/>
            <a:ext cx="11259671" cy="427809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Daniel 7:13-14  </a:t>
            </a:r>
            <a:r>
              <a:rPr lang="en-US" dirty="0">
                <a:latin typeface="Times New Roman" panose="02020603050405020304" pitchFamily="18" charset="0"/>
                <a:ea typeface="Times New Roman" panose="02020603050405020304" pitchFamily="18" charset="0"/>
              </a:rPr>
              <a:t>“In my vision at night I looked, and there before me was one like a son of man, coming with the clouds of heaven. He approached </a:t>
            </a:r>
            <a:r>
              <a:rPr lang="en-US" dirty="0">
                <a:highlight>
                  <a:srgbClr val="FFFF00"/>
                </a:highlight>
                <a:latin typeface="Times New Roman" panose="02020603050405020304" pitchFamily="18" charset="0"/>
                <a:ea typeface="Times New Roman" panose="02020603050405020304" pitchFamily="18" charset="0"/>
              </a:rPr>
              <a:t>the Ancient of Days </a:t>
            </a:r>
            <a:r>
              <a:rPr lang="en-US" dirty="0">
                <a:latin typeface="Times New Roman" panose="02020603050405020304" pitchFamily="18" charset="0"/>
                <a:ea typeface="Times New Roman" panose="02020603050405020304" pitchFamily="18" charset="0"/>
              </a:rPr>
              <a:t>and was led into his presence. He was given authority, glory and sovereign power; all peoples, nations and men of every language worshiped him. His dominion is an everlasting dominion that will not pass away, and his kingdom is one that will never be destroyed.”</a:t>
            </a:r>
          </a:p>
          <a:p>
            <a:r>
              <a:rPr lang="zh-CN" altLang="en-US" sz="4000" b="1" dirty="0">
                <a:latin typeface="Times New Roman" panose="02020603050405020304" pitchFamily="18" charset="0"/>
              </a:rPr>
              <a:t>但</a:t>
            </a:r>
            <a:r>
              <a:rPr lang="en-US" altLang="zh-CN" sz="4000" b="1" dirty="0">
                <a:latin typeface="Times New Roman" panose="02020603050405020304" pitchFamily="18" charset="0"/>
              </a:rPr>
              <a:t>7:13-14 </a:t>
            </a:r>
            <a:r>
              <a:rPr lang="zh-CN" altLang="en-US" sz="4000" dirty="0"/>
              <a:t>“我在夜间的异象中观看，见有一位像人子的，驾着天云而来，被领到</a:t>
            </a:r>
            <a:r>
              <a:rPr lang="zh-CN" altLang="en-US" sz="4000" dirty="0">
                <a:highlight>
                  <a:srgbClr val="FFFF00"/>
                </a:highlight>
              </a:rPr>
              <a:t>亘古常在者</a:t>
            </a:r>
            <a:r>
              <a:rPr lang="zh-CN" altLang="en-US" sz="4000" dirty="0"/>
              <a:t>面前，得了权柄，荣耀，国度，使各方，各国，各族的人都事奉他。他的权柄是永远的，不能废去。他的国必不败坏。”</a:t>
            </a:r>
            <a:endParaRPr lang="en-US" sz="40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2CAB01-3E7A-6B42-887D-7FB217A7A781}"/>
              </a:ext>
            </a:extLst>
          </p:cNvPr>
          <p:cNvSpPr/>
          <p:nvPr/>
        </p:nvSpPr>
        <p:spPr>
          <a:xfrm>
            <a:off x="412379" y="2650525"/>
            <a:ext cx="11295528" cy="3847207"/>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“As I looked, “thrones were set in place, and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Ancient of Days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took his seat. His clothing was as white as snow; the hair of his head was white like wool. His throne was flaming with fire, and its wheels were all ablaze.” (Daniel 7:9)</a:t>
            </a:r>
          </a:p>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“我观看，见有宝座设立，上头坐着</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亘古常在者</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。他的衣服洁白如雪，头发如纯净的羊毛。宝座乃火焰，其轮乃烈火。”（但</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7:9</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Ancient of Days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came and pronounced judgment in favor of the saints of the Most High, and the time came when they possessed the kingdom.” (Daniel 7:22)</a:t>
            </a:r>
          </a:p>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“直到</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亘古常在者</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来给至高者的圣民伸冤，圣民得国的时候就到了。”（但</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7:22</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946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57200" y="310068"/>
            <a:ext cx="11277600" cy="553997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Daniel 7:13-14</a:t>
            </a:r>
          </a:p>
          <a:p>
            <a:r>
              <a:rPr lang="en-US" dirty="0">
                <a:latin typeface="Times New Roman" panose="02020603050405020304" pitchFamily="18" charset="0"/>
                <a:ea typeface="Times New Roman" panose="02020603050405020304" pitchFamily="18" charset="0"/>
              </a:rPr>
              <a:t>“In my vision at night I looked, and there before me was </a:t>
            </a:r>
            <a:r>
              <a:rPr lang="en-US" dirty="0">
                <a:highlight>
                  <a:srgbClr val="FFFF00"/>
                </a:highlight>
                <a:latin typeface="Times New Roman" panose="02020603050405020304" pitchFamily="18" charset="0"/>
                <a:ea typeface="Times New Roman" panose="02020603050405020304" pitchFamily="18" charset="0"/>
              </a:rPr>
              <a:t>one like a son of man</a:t>
            </a:r>
            <a:r>
              <a:rPr lang="en-US" dirty="0">
                <a:latin typeface="Times New Roman" panose="02020603050405020304" pitchFamily="18" charset="0"/>
                <a:ea typeface="Times New Roman" panose="02020603050405020304" pitchFamily="18" charset="0"/>
              </a:rPr>
              <a:t>, coming with the clouds of heaven.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a:t>
            </a:r>
            <a:endParaRPr lang="en-US" sz="2800" dirty="0">
              <a:latin typeface="Times New Roman" panose="02020603050405020304" pitchFamily="18" charset="0"/>
            </a:endParaRPr>
          </a:p>
          <a:p>
            <a:r>
              <a:rPr lang="zh-CN" altLang="en-US" sz="4400" b="1" dirty="0">
                <a:latin typeface="Times New Roman" panose="02020603050405020304" pitchFamily="18" charset="0"/>
              </a:rPr>
              <a:t>但</a:t>
            </a:r>
            <a:r>
              <a:rPr lang="en-US" altLang="zh-CN" sz="4400" b="1" dirty="0">
                <a:latin typeface="Times New Roman" panose="02020603050405020304" pitchFamily="18" charset="0"/>
              </a:rPr>
              <a:t>7:13-14</a:t>
            </a:r>
          </a:p>
          <a:p>
            <a:r>
              <a:rPr lang="zh-CN" altLang="en-US" sz="4400" dirty="0"/>
              <a:t>“我在夜间的异象中观看，见</a:t>
            </a:r>
            <a:r>
              <a:rPr lang="zh-CN" altLang="en-US" sz="4400" dirty="0">
                <a:highlight>
                  <a:srgbClr val="FFFF00"/>
                </a:highlight>
              </a:rPr>
              <a:t>有一位像人子的</a:t>
            </a:r>
            <a:r>
              <a:rPr lang="zh-CN" altLang="en-US" sz="4400" dirty="0"/>
              <a:t>，驾着天云而来，被领到亘古常在者面前，得了权柄，荣耀，国度，使各方，各国，各族的人都事奉他。他的权柄是永远的，不能废去。他的国必不败坏。”</a:t>
            </a:r>
            <a:endParaRPr lang="en-US" sz="44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2CAB01-3E7A-6B42-887D-7FB217A7A781}"/>
              </a:ext>
            </a:extLst>
          </p:cNvPr>
          <p:cNvSpPr/>
          <p:nvPr/>
        </p:nvSpPr>
        <p:spPr>
          <a:xfrm>
            <a:off x="1577340" y="3280589"/>
            <a:ext cx="9943146" cy="3139321"/>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 9:35-37 -- “Jesus heard that they had thrown him out, and when he found him, he said, “Do you believe in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Son of Man</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“Who is he, sir?” the man asked. “Tell me so that I may believe in him.” Jesus said, “You have now seen him; in fact,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he is the one speaking with you</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约</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9:35-37—</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“耶稣听说他们把他赶出去。后来遇见他，就说，你信</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神的儿子</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吗？他回答说，主阿，谁是神的儿子，叫我信他呢？耶稣说，你已经看见他，</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现在和你说话的就是他</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63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881031" y="968852"/>
            <a:ext cx="10452516" cy="3785652"/>
          </a:xfrm>
          <a:prstGeom prst="rect">
            <a:avLst/>
          </a:prstGeom>
        </p:spPr>
        <p:txBody>
          <a:bodyPr wrap="square">
            <a:spAutoFit/>
          </a:bodyPr>
          <a:lstStyle/>
          <a:p>
            <a:r>
              <a:rPr lang="en-US" sz="3600" b="1" dirty="0">
                <a:latin typeface="Times New Roman" panose="02020603050405020304" pitchFamily="18" charset="0"/>
                <a:ea typeface="Times New Roman" panose="02020603050405020304" pitchFamily="18" charset="0"/>
              </a:rPr>
              <a:t>“one like a son of man”</a:t>
            </a:r>
          </a:p>
          <a:p>
            <a:r>
              <a:rPr lang="zh-CN" altLang="en-US" sz="5400" b="1" dirty="0">
                <a:latin typeface="Times New Roman" panose="02020603050405020304" pitchFamily="18" charset="0"/>
                <a:ea typeface="Times New Roman" panose="02020603050405020304" pitchFamily="18" charset="0"/>
              </a:rPr>
              <a:t>“有一位像人子的”</a:t>
            </a:r>
            <a:endParaRPr lang="en-US" sz="5400" b="1" dirty="0">
              <a:latin typeface="Times New Roman" panose="02020603050405020304" pitchFamily="18" charset="0"/>
              <a:ea typeface="Times New Roman" panose="02020603050405020304" pitchFamily="18" charset="0"/>
            </a:endParaRPr>
          </a:p>
          <a:p>
            <a:endParaRPr lang="en-US" sz="3600" b="1"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Numbers 23:19 -- “God is not a man, that he should lie, nor a </a:t>
            </a:r>
            <a:r>
              <a:rPr lang="en-US" dirty="0">
                <a:highlight>
                  <a:srgbClr val="FFFF00"/>
                </a:highlight>
                <a:latin typeface="Times New Roman" panose="02020603050405020304" pitchFamily="18" charset="0"/>
                <a:ea typeface="Times New Roman" panose="02020603050405020304" pitchFamily="18" charset="0"/>
              </a:rPr>
              <a:t>son of man</a:t>
            </a:r>
            <a:r>
              <a:rPr lang="en-US" dirty="0">
                <a:latin typeface="Times New Roman" panose="02020603050405020304" pitchFamily="18" charset="0"/>
                <a:ea typeface="Times New Roman" panose="02020603050405020304" pitchFamily="18" charset="0"/>
              </a:rPr>
              <a:t>, that he should change his mind.”</a:t>
            </a:r>
          </a:p>
          <a:p>
            <a:r>
              <a:rPr lang="zh-CN" altLang="en-US" sz="4800" dirty="0">
                <a:latin typeface="Times New Roman" panose="02020603050405020304" pitchFamily="18" charset="0"/>
              </a:rPr>
              <a:t>民</a:t>
            </a:r>
            <a:r>
              <a:rPr lang="en-US" altLang="zh-CN" sz="4800" dirty="0">
                <a:latin typeface="Times New Roman" panose="02020603050405020304" pitchFamily="18" charset="0"/>
              </a:rPr>
              <a:t>23:19—</a:t>
            </a:r>
            <a:r>
              <a:rPr lang="zh-CN" altLang="en-US" sz="4800" dirty="0">
                <a:latin typeface="Times New Roman" panose="02020603050405020304" pitchFamily="18" charset="0"/>
              </a:rPr>
              <a:t>“神非人，必不致说谎，也非</a:t>
            </a:r>
            <a:r>
              <a:rPr lang="zh-CN" altLang="en-US" sz="4800" dirty="0">
                <a:highlight>
                  <a:srgbClr val="FFFF00"/>
                </a:highlight>
                <a:latin typeface="Times New Roman" panose="02020603050405020304" pitchFamily="18" charset="0"/>
              </a:rPr>
              <a:t>人子</a:t>
            </a:r>
            <a:r>
              <a:rPr lang="zh-CN" altLang="en-US" sz="4800" dirty="0">
                <a:latin typeface="Times New Roman" panose="02020603050405020304" pitchFamily="18" charset="0"/>
              </a:rPr>
              <a:t>，必不致后悔。”</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0727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DAA1E5-1E03-0442-A367-34F062DFC5DB}"/>
              </a:ext>
            </a:extLst>
          </p:cNvPr>
          <p:cNvSpPr>
            <a:spLocks noGrp="1"/>
          </p:cNvSpPr>
          <p:nvPr>
            <p:ph type="title"/>
          </p:nvPr>
        </p:nvSpPr>
        <p:spPr>
          <a:xfrm>
            <a:off x="727364" y="377190"/>
            <a:ext cx="10515600" cy="1920240"/>
          </a:xfrm>
        </p:spPr>
        <p:txBody>
          <a:bodyPr>
            <a:normAutofit/>
          </a:bodyPr>
          <a:lstStyle/>
          <a:p>
            <a:pPr algn="ctr"/>
            <a:r>
              <a:rPr lang="en-US" sz="2700" b="1" dirty="0">
                <a:latin typeface="Times New Roman" panose="02020603050405020304" pitchFamily="18" charset="0"/>
                <a:cs typeface="Times New Roman" panose="02020603050405020304" pitchFamily="18" charset="0"/>
              </a:rPr>
              <a:t>Who Is the Messiah?</a:t>
            </a:r>
            <a:br>
              <a:rPr lang="en-US" b="1" dirty="0">
                <a:latin typeface="Times New Roman" panose="02020603050405020304" pitchFamily="18" charset="0"/>
                <a:cs typeface="Times New Roman" panose="02020603050405020304" pitchFamily="18" charset="0"/>
              </a:rPr>
            </a:br>
            <a:r>
              <a:rPr lang="zh-CN" altLang="en-US" sz="6000" b="1" dirty="0">
                <a:latin typeface="Times New Roman" panose="02020603050405020304" pitchFamily="18" charset="0"/>
                <a:cs typeface="Times New Roman" panose="02020603050405020304" pitchFamily="18" charset="0"/>
              </a:rPr>
              <a:t>谁是弥赛亚</a:t>
            </a:r>
            <a:endParaRPr lang="en-US" sz="6000" b="1" dirty="0">
              <a:latin typeface="Times New Roman" panose="02020603050405020304" pitchFamily="18" charset="0"/>
              <a:cs typeface="Times New Roman" panose="02020603050405020304" pitchFamily="18" charset="0"/>
            </a:endParaRPr>
          </a:p>
        </p:txBody>
      </p:sp>
      <p:graphicFrame>
        <p:nvGraphicFramePr>
          <p:cNvPr id="6" name="Table 6">
            <a:extLst>
              <a:ext uri="{FF2B5EF4-FFF2-40B4-BE49-F238E27FC236}">
                <a16:creationId xmlns:a16="http://schemas.microsoft.com/office/drawing/2014/main" id="{107220F2-F280-C042-B17D-ABF6E2A4DCA7}"/>
              </a:ext>
            </a:extLst>
          </p:cNvPr>
          <p:cNvGraphicFramePr>
            <a:graphicFrameLocks noGrp="1"/>
          </p:cNvGraphicFramePr>
          <p:nvPr>
            <p:ph idx="1"/>
            <p:extLst>
              <p:ext uri="{D42A27DB-BD31-4B8C-83A1-F6EECF244321}">
                <p14:modId xmlns:p14="http://schemas.microsoft.com/office/powerpoint/2010/main" val="1022569986"/>
              </p:ext>
            </p:extLst>
          </p:nvPr>
        </p:nvGraphicFramePr>
        <p:xfrm>
          <a:off x="582930" y="2405221"/>
          <a:ext cx="11075670" cy="3618390"/>
        </p:xfrm>
        <a:graphic>
          <a:graphicData uri="http://schemas.openxmlformats.org/drawingml/2006/table">
            <a:tbl>
              <a:tblPr firstRow="1" bandRow="1">
                <a:tableStyleId>{5C22544A-7EE6-4342-B048-85BDC9FD1C3A}</a:tableStyleId>
              </a:tblPr>
              <a:tblGrid>
                <a:gridCol w="5280660">
                  <a:extLst>
                    <a:ext uri="{9D8B030D-6E8A-4147-A177-3AD203B41FA5}">
                      <a16:colId xmlns:a16="http://schemas.microsoft.com/office/drawing/2014/main" val="1481831961"/>
                    </a:ext>
                  </a:extLst>
                </a:gridCol>
                <a:gridCol w="5795010">
                  <a:extLst>
                    <a:ext uri="{9D8B030D-6E8A-4147-A177-3AD203B41FA5}">
                      <a16:colId xmlns:a16="http://schemas.microsoft.com/office/drawing/2014/main" val="3388538263"/>
                    </a:ext>
                  </a:extLst>
                </a:gridCol>
              </a:tblGrid>
              <a:tr h="1174390">
                <a:tc>
                  <a:txBody>
                    <a:bodyPr/>
                    <a:lstStyle/>
                    <a:p>
                      <a:pPr algn="ctr"/>
                      <a:r>
                        <a:rPr lang="en-US" sz="2800" dirty="0">
                          <a:latin typeface="Times New Roman" panose="02020603050405020304" pitchFamily="18" charset="0"/>
                          <a:cs typeface="Times New Roman" panose="02020603050405020304" pitchFamily="18" charset="0"/>
                        </a:rPr>
                        <a:t>JEREMIAH</a:t>
                      </a:r>
                    </a:p>
                    <a:p>
                      <a:pPr algn="ctr"/>
                      <a:r>
                        <a:rPr lang="zh-CN" altLang="en-US" sz="4000" dirty="0">
                          <a:latin typeface="Times New Roman" panose="02020603050405020304" pitchFamily="18" charset="0"/>
                          <a:cs typeface="Times New Roman" panose="02020603050405020304" pitchFamily="18" charset="0"/>
                        </a:rPr>
                        <a:t>耶利米书</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tc>
                  <a:txBody>
                    <a:bodyPr/>
                    <a:lstStyle/>
                    <a:p>
                      <a:pPr algn="ctr"/>
                      <a:r>
                        <a:rPr lang="en-US" sz="2800" dirty="0">
                          <a:latin typeface="Times New Roman" panose="02020603050405020304" pitchFamily="18" charset="0"/>
                          <a:cs typeface="Times New Roman" panose="02020603050405020304" pitchFamily="18" charset="0"/>
                        </a:rPr>
                        <a:t>DANIEL</a:t>
                      </a:r>
                    </a:p>
                    <a:p>
                      <a:pPr algn="ctr"/>
                      <a:r>
                        <a:rPr lang="zh-CN" altLang="en-US" sz="4000" dirty="0">
                          <a:latin typeface="Times New Roman" panose="02020603050405020304" pitchFamily="18" charset="0"/>
                          <a:cs typeface="Times New Roman" panose="02020603050405020304" pitchFamily="18" charset="0"/>
                        </a:rPr>
                        <a:t>但以理书</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107719993"/>
                  </a:ext>
                </a:extLst>
              </a:tr>
              <a:tr h="2444000">
                <a:tc>
                  <a:txBody>
                    <a:bodyPr/>
                    <a:lstStyle/>
                    <a:p>
                      <a:pPr algn="ctr"/>
                      <a:r>
                        <a:rPr lang="en-US" sz="4000" dirty="0">
                          <a:latin typeface="Times New Roman" panose="02020603050405020304" pitchFamily="18" charset="0"/>
                          <a:cs typeface="Times New Roman" panose="02020603050405020304" pitchFamily="18" charset="0"/>
                        </a:rPr>
                        <a:t>“the LORD”</a:t>
                      </a:r>
                    </a:p>
                    <a:p>
                      <a:pPr algn="ctr"/>
                      <a:r>
                        <a:rPr lang="zh-CN" altLang="en-US" sz="6000" dirty="0">
                          <a:latin typeface="Times New Roman" panose="02020603050405020304" pitchFamily="18" charset="0"/>
                          <a:cs typeface="Times New Roman" panose="02020603050405020304" pitchFamily="18" charset="0"/>
                        </a:rPr>
                        <a:t>“耶和华</a:t>
                      </a:r>
                      <a:r>
                        <a:rPr lang="zh-CN" alt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4000" dirty="0">
                          <a:latin typeface="Times New Roman" panose="02020603050405020304" pitchFamily="18" charset="0"/>
                          <a:cs typeface="Times New Roman" panose="02020603050405020304" pitchFamily="18" charset="0"/>
                        </a:rPr>
                        <a:t>“one like a son of man”</a:t>
                      </a:r>
                    </a:p>
                    <a:p>
                      <a:pPr algn="ctr"/>
                      <a:r>
                        <a:rPr lang="zh-CN" altLang="en-US" sz="5400" dirty="0">
                          <a:latin typeface="Times New Roman" panose="02020603050405020304" pitchFamily="18" charset="0"/>
                          <a:cs typeface="Times New Roman" panose="02020603050405020304" pitchFamily="18" charset="0"/>
                        </a:rPr>
                        <a:t>“有一位像人子的</a:t>
                      </a:r>
                      <a:r>
                        <a:rPr lang="zh-CN" altLang="en-US"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296995"/>
                  </a:ext>
                </a:extLst>
              </a:tr>
            </a:tbl>
          </a:graphicData>
        </a:graphic>
      </p:graphicFrame>
    </p:spTree>
    <p:extLst>
      <p:ext uri="{BB962C8B-B14F-4D97-AF65-F5344CB8AC3E}">
        <p14:creationId xmlns:p14="http://schemas.microsoft.com/office/powerpoint/2010/main" val="1680246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412375" y="304800"/>
            <a:ext cx="11214931" cy="553997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Daniel 7:13-14</a:t>
            </a:r>
          </a:p>
          <a:p>
            <a:r>
              <a:rPr lang="en-US" dirty="0">
                <a:latin typeface="Times New Roman" panose="02020603050405020304" pitchFamily="18" charset="0"/>
                <a:ea typeface="Times New Roman" panose="02020603050405020304" pitchFamily="18" charset="0"/>
              </a:rPr>
              <a:t>“In my vision at night I looked, and there before me was one like a </a:t>
            </a:r>
            <a:r>
              <a:rPr lang="en-US" dirty="0">
                <a:highlight>
                  <a:srgbClr val="FFFF00"/>
                </a:highlight>
                <a:latin typeface="Times New Roman" panose="02020603050405020304" pitchFamily="18" charset="0"/>
                <a:ea typeface="Times New Roman" panose="02020603050405020304" pitchFamily="18" charset="0"/>
              </a:rPr>
              <a:t>son of man, coming with the clouds of heaven</a:t>
            </a:r>
            <a:r>
              <a:rPr lang="en-US" dirty="0">
                <a:latin typeface="Times New Roman" panose="02020603050405020304" pitchFamily="18" charset="0"/>
                <a:ea typeface="Times New Roman" panose="02020603050405020304" pitchFamily="18" charset="0"/>
              </a:rPr>
              <a:t>. He approached the Ancient of Days and was led into his presence. He was given authority, glory and sovereign power; all peoples, nations and men of every language worshiped him. His dominion is an everlasting dominion that will not pass away, and his kingdom is one that will never be destroyed.”</a:t>
            </a:r>
          </a:p>
          <a:p>
            <a:r>
              <a:rPr lang="zh-CN" altLang="en-US" sz="4400" b="1" dirty="0">
                <a:latin typeface="Times New Roman" panose="02020603050405020304" pitchFamily="18" charset="0"/>
              </a:rPr>
              <a:t>但</a:t>
            </a:r>
            <a:r>
              <a:rPr lang="en-US" altLang="zh-CN" sz="4400" b="1" dirty="0">
                <a:latin typeface="Times New Roman" panose="02020603050405020304" pitchFamily="18" charset="0"/>
              </a:rPr>
              <a:t>7:13-14</a:t>
            </a:r>
          </a:p>
          <a:p>
            <a:r>
              <a:rPr lang="zh-CN" altLang="en-US" sz="4400" dirty="0"/>
              <a:t>“我在夜间的异象中观看，见</a:t>
            </a:r>
            <a:r>
              <a:rPr lang="zh-CN" altLang="en-US" sz="4400" dirty="0">
                <a:highlight>
                  <a:srgbClr val="FFFF00"/>
                </a:highlight>
              </a:rPr>
              <a:t>有一位像人子的，驾着天云而来</a:t>
            </a:r>
            <a:r>
              <a:rPr lang="zh-CN" altLang="en-US" sz="4400" dirty="0"/>
              <a:t>，被领到亘古常在者面前，得了权柄，荣耀，国度，使各方，各国，各族的人都事奉他。他的权柄是永远的，不能废去。他的国必不败坏。”</a:t>
            </a:r>
            <a:endParaRPr lang="en-US" sz="44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A6146E-2323-C545-95AF-ADC657EBD174}"/>
              </a:ext>
            </a:extLst>
          </p:cNvPr>
          <p:cNvSpPr/>
          <p:nvPr/>
        </p:nvSpPr>
        <p:spPr>
          <a:xfrm>
            <a:off x="564694" y="4244876"/>
            <a:ext cx="11192765" cy="2308324"/>
          </a:xfrm>
          <a:prstGeom prst="rect">
            <a:avLst/>
          </a:prstGeom>
          <a:solidFill>
            <a:schemeClr val="tx1"/>
          </a:solidFill>
        </p:spPr>
        <p:txBody>
          <a:bodyPr wrap="square">
            <a:spAutoFit/>
          </a:bodyPr>
          <a:lstStyle/>
          <a:p>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Matthew 24:30 - “At that time the sign of the Son of Man will appear in the sky, and all the nations of the earth will mourn. </a:t>
            </a:r>
            <a:r>
              <a:rPr lang="en-US"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They will see the Son of Man coming on the clouds of the sky</a:t>
            </a: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with power and great glory.”). </a:t>
            </a:r>
          </a:p>
          <a:p>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太</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24:30</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“那时，人子的兆头要显在天上，地上的万族都要哀哭。他们要看见</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人子</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，有能力，有大荣耀，</a:t>
            </a:r>
            <a:r>
              <a:rPr lang="zh-CN" altLang="en-US" sz="3600" dirty="0">
                <a:solidFill>
                  <a:srgbClr val="FFFF11"/>
                </a:solidFill>
                <a:latin typeface="Times New Roman" panose="02020603050405020304" pitchFamily="18" charset="0"/>
                <a:ea typeface="Times New Roman" panose="02020603050405020304" pitchFamily="18" charset="0"/>
                <a:cs typeface="Times New Roman" panose="02020603050405020304" pitchFamily="18" charset="0"/>
              </a:rPr>
              <a:t>驾着天上的云降临</a:t>
            </a:r>
            <a:r>
              <a:rPr lang="zh-CN" alt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42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75EA21-D1D3-434D-BF38-D993B78FB824}"/>
              </a:ext>
            </a:extLst>
          </p:cNvPr>
          <p:cNvSpPr/>
          <p:nvPr/>
        </p:nvSpPr>
        <p:spPr>
          <a:xfrm>
            <a:off x="282222" y="173422"/>
            <a:ext cx="11650134" cy="649539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443246-C2DD-794C-B1DC-5F5EED850C0E}"/>
              </a:ext>
            </a:extLst>
          </p:cNvPr>
          <p:cNvSpPr>
            <a:spLocks noGrp="1"/>
          </p:cNvSpPr>
          <p:nvPr>
            <p:ph type="title"/>
          </p:nvPr>
        </p:nvSpPr>
        <p:spPr>
          <a:xfrm>
            <a:off x="838200" y="189186"/>
            <a:ext cx="10515600" cy="855094"/>
          </a:xfrm>
        </p:spPr>
        <p:txBody>
          <a:bodyPr>
            <a:normAutofit fontScale="90000"/>
          </a:bodyPr>
          <a:lstStyle/>
          <a:p>
            <a:pPr algn="ctr"/>
            <a:r>
              <a:rPr lang="en-US" sz="2000" b="1" dirty="0">
                <a:latin typeface="Times New Roman" panose="02020603050405020304" pitchFamily="18" charset="0"/>
                <a:cs typeface="Times New Roman" panose="02020603050405020304" pitchFamily="18" charset="0"/>
              </a:rPr>
              <a:t>Similar Prophecies in Jeremiah</a:t>
            </a:r>
            <a:br>
              <a:rPr lang="en-US" sz="3200" b="1" dirty="0">
                <a:latin typeface="Times New Roman" panose="02020603050405020304" pitchFamily="18" charset="0"/>
                <a:cs typeface="Times New Roman" panose="02020603050405020304" pitchFamily="18" charset="0"/>
              </a:rPr>
            </a:br>
            <a:r>
              <a:rPr lang="zh-CN" altLang="en-US" sz="4000" b="1" dirty="0">
                <a:latin typeface="Times New Roman" panose="02020603050405020304" pitchFamily="18" charset="0"/>
                <a:cs typeface="Times New Roman" panose="02020603050405020304" pitchFamily="18" charset="0"/>
              </a:rPr>
              <a:t>耶利米书中的相似预言</a:t>
            </a:r>
            <a:endParaRPr lang="en-US" sz="4000" b="1" dirty="0">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CC64947A-E98A-5A4F-A6E0-6E3CD0E8A04C}"/>
              </a:ext>
            </a:extLst>
          </p:cNvPr>
          <p:cNvGraphicFramePr>
            <a:graphicFrameLocks noGrp="1"/>
          </p:cNvGraphicFramePr>
          <p:nvPr>
            <p:ph idx="1"/>
            <p:extLst>
              <p:ext uri="{D42A27DB-BD31-4B8C-83A1-F6EECF244321}">
                <p14:modId xmlns:p14="http://schemas.microsoft.com/office/powerpoint/2010/main" val="2782198218"/>
              </p:ext>
            </p:extLst>
          </p:nvPr>
        </p:nvGraphicFramePr>
        <p:xfrm>
          <a:off x="304800" y="1103359"/>
          <a:ext cx="11627556" cy="5462515"/>
        </p:xfrm>
        <a:graphic>
          <a:graphicData uri="http://schemas.openxmlformats.org/drawingml/2006/table">
            <a:tbl>
              <a:tblPr firstRow="1" bandRow="1">
                <a:tableStyleId>{5C22544A-7EE6-4342-B048-85BDC9FD1C3A}</a:tableStyleId>
              </a:tblPr>
              <a:tblGrid>
                <a:gridCol w="5813778">
                  <a:extLst>
                    <a:ext uri="{9D8B030D-6E8A-4147-A177-3AD203B41FA5}">
                      <a16:colId xmlns:a16="http://schemas.microsoft.com/office/drawing/2014/main" val="1032020945"/>
                    </a:ext>
                  </a:extLst>
                </a:gridCol>
                <a:gridCol w="5813778">
                  <a:extLst>
                    <a:ext uri="{9D8B030D-6E8A-4147-A177-3AD203B41FA5}">
                      <a16:colId xmlns:a16="http://schemas.microsoft.com/office/drawing/2014/main" val="3158503349"/>
                    </a:ext>
                  </a:extLst>
                </a:gridCol>
              </a:tblGrid>
              <a:tr h="460579">
                <a:tc>
                  <a:txBody>
                    <a:bodyPr/>
                    <a:lstStyle/>
                    <a:p>
                      <a:pPr algn="ctr"/>
                      <a:r>
                        <a:rPr lang="en-US" sz="2000" dirty="0">
                          <a:latin typeface="Times New Roman" panose="02020603050405020304" pitchFamily="18" charset="0"/>
                          <a:cs typeface="Times New Roman" panose="02020603050405020304" pitchFamily="18" charset="0"/>
                        </a:rPr>
                        <a:t>Jeremiah 23:5-6 </a:t>
                      </a:r>
                      <a:r>
                        <a:rPr lang="zh-CN" altLang="en-US" sz="3200" dirty="0">
                          <a:latin typeface="Times New Roman" panose="02020603050405020304" pitchFamily="18" charset="0"/>
                          <a:cs typeface="Times New Roman" panose="02020603050405020304" pitchFamily="18" charset="0"/>
                        </a:rPr>
                        <a:t>耶</a:t>
                      </a:r>
                      <a:r>
                        <a:rPr lang="en-US" altLang="zh-CN" sz="3200" dirty="0">
                          <a:latin typeface="Times New Roman" panose="02020603050405020304" pitchFamily="18" charset="0"/>
                          <a:cs typeface="Times New Roman" panose="02020603050405020304" pitchFamily="18" charset="0"/>
                        </a:rPr>
                        <a:t>23:5-6</a:t>
                      </a:r>
                      <a:endParaRPr lang="en-US" sz="3200" dirty="0">
                        <a:latin typeface="Times New Roman" panose="02020603050405020304" pitchFamily="18" charset="0"/>
                        <a:cs typeface="Times New Roman" panose="02020603050405020304" pitchFamily="18" charset="0"/>
                      </a:endParaRPr>
                    </a:p>
                  </a:txBody>
                  <a:tcPr>
                    <a:lnB w="19050" cap="flat" cmpd="sng" algn="ctr">
                      <a:solidFill>
                        <a:schemeClr val="tx1"/>
                      </a:solidFill>
                      <a:prstDash val="solid"/>
                      <a:round/>
                      <a:headEnd type="none" w="med" len="med"/>
                      <a:tailEnd type="none" w="med" len="med"/>
                    </a:lnB>
                    <a:solidFill>
                      <a:srgbClr val="C00000"/>
                    </a:solidFill>
                  </a:tcPr>
                </a:tc>
                <a:tc>
                  <a:txBody>
                    <a:bodyPr/>
                    <a:lstStyle/>
                    <a:p>
                      <a:pPr algn="ctr"/>
                      <a:r>
                        <a:rPr lang="en-US" sz="2000" dirty="0">
                          <a:latin typeface="Times New Roman" panose="02020603050405020304" pitchFamily="18" charset="0"/>
                          <a:cs typeface="Times New Roman" panose="02020603050405020304" pitchFamily="18" charset="0"/>
                        </a:rPr>
                        <a:t>Jeremiah 33:15-16 </a:t>
                      </a:r>
                      <a:r>
                        <a:rPr lang="zh-CN" altLang="en-US" sz="3200" dirty="0">
                          <a:latin typeface="Times New Roman" panose="02020603050405020304" pitchFamily="18" charset="0"/>
                          <a:cs typeface="Times New Roman" panose="02020603050405020304" pitchFamily="18" charset="0"/>
                        </a:rPr>
                        <a:t>耶</a:t>
                      </a:r>
                      <a:r>
                        <a:rPr lang="en-US" altLang="zh-CN" sz="3200" dirty="0">
                          <a:latin typeface="Times New Roman" panose="02020603050405020304" pitchFamily="18" charset="0"/>
                          <a:cs typeface="Times New Roman" panose="02020603050405020304" pitchFamily="18" charset="0"/>
                        </a:rPr>
                        <a:t>33:15-16</a:t>
                      </a:r>
                      <a:endParaRPr lang="en-US" sz="3200" dirty="0">
                        <a:latin typeface="Times New Roman" panose="02020603050405020304" pitchFamily="18" charset="0"/>
                        <a:cs typeface="Times New Roman" panose="02020603050405020304" pitchFamily="18" charset="0"/>
                      </a:endParaRPr>
                    </a:p>
                  </a:txBody>
                  <a:tcPr>
                    <a:lnB w="1905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815280268"/>
                  </a:ext>
                </a:extLst>
              </a:tr>
              <a:tr h="4883395">
                <a:tc>
                  <a:txBody>
                    <a:bodyPr/>
                    <a:lstStyle/>
                    <a:p>
                      <a:r>
                        <a:rPr lang="en-US" sz="1400" dirty="0">
                          <a:latin typeface="Times New Roman" panose="02020603050405020304" pitchFamily="18" charset="0"/>
                          <a:cs typeface="Times New Roman" panose="02020603050405020304" pitchFamily="18" charset="0"/>
                        </a:rPr>
                        <a:t>“The days are coming,” declares the LORD, “when I will raise up to David a righteous Branch, </a:t>
                      </a:r>
                    </a:p>
                    <a:p>
                      <a:r>
                        <a:rPr lang="zh-CN" altLang="en-US" sz="3200" dirty="0">
                          <a:latin typeface="Times New Roman" panose="02020603050405020304" pitchFamily="18" charset="0"/>
                          <a:cs typeface="Times New Roman" panose="02020603050405020304" pitchFamily="18" charset="0"/>
                        </a:rPr>
                        <a:t>耶和华说，日子将到，我要给大卫兴起一个公义的苗裔。</a:t>
                      </a:r>
                      <a:endParaRPr lang="en-US" sz="3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 King who will reign wisely and do what is just and right in the land. </a:t>
                      </a:r>
                    </a:p>
                    <a:p>
                      <a:r>
                        <a:rPr lang="zh-CN" altLang="en-US" sz="3200" dirty="0">
                          <a:latin typeface="Times New Roman" panose="02020603050405020304" pitchFamily="18" charset="0"/>
                          <a:cs typeface="Times New Roman" panose="02020603050405020304" pitchFamily="18" charset="0"/>
                        </a:rPr>
                        <a:t>他必掌王权，行事有智慧，在地上施行公平和公义。</a:t>
                      </a:r>
                      <a:endParaRPr lang="en-US" sz="3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 his days Judah will be saved and Israel will live in safety. </a:t>
                      </a:r>
                    </a:p>
                    <a:p>
                      <a:r>
                        <a:rPr lang="zh-CN" altLang="en-US" sz="3200" dirty="0">
                          <a:latin typeface="Times New Roman" panose="02020603050405020304" pitchFamily="18" charset="0"/>
                          <a:cs typeface="Times New Roman" panose="02020603050405020304" pitchFamily="18" charset="0"/>
                        </a:rPr>
                        <a:t>在他的日子，犹大必得救，以色列也安然居住</a:t>
                      </a:r>
                      <a:r>
                        <a:rPr lang="zh-CN" alt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This is the name by which he will be called: The LORD Our Righteousness.” </a:t>
                      </a:r>
                    </a:p>
                    <a:p>
                      <a:r>
                        <a:rPr lang="zh-CN" altLang="en-US" sz="3200" dirty="0">
                          <a:latin typeface="Times New Roman" panose="02020603050405020304" pitchFamily="18" charset="0"/>
                          <a:cs typeface="Times New Roman" panose="02020603050405020304" pitchFamily="18" charset="0"/>
                        </a:rPr>
                        <a:t>他的名必称为耶和华我们的义。</a:t>
                      </a:r>
                      <a:endParaRPr lang="en-US" sz="3200" dirty="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en-US" sz="1600" dirty="0">
                          <a:latin typeface="Times New Roman" panose="02020603050405020304" pitchFamily="18" charset="0"/>
                          <a:cs typeface="Times New Roman" panose="02020603050405020304" pitchFamily="18" charset="0"/>
                        </a:rPr>
                        <a:t>“In those days and at that time I will make a righteous Branch sprout from David’s line; </a:t>
                      </a:r>
                    </a:p>
                    <a:p>
                      <a:r>
                        <a:rPr lang="zh-CN" altLang="en-US" sz="3200" dirty="0">
                          <a:latin typeface="Times New Roman" panose="02020603050405020304" pitchFamily="18" charset="0"/>
                          <a:cs typeface="Times New Roman" panose="02020603050405020304" pitchFamily="18" charset="0"/>
                        </a:rPr>
                        <a:t>当那日子，那时候，我必使大卫公义的苗裔长起来。</a:t>
                      </a:r>
                      <a:endParaRPr lang="en-US" sz="32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he will do what is just and right in the land.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latin typeface="Times New Roman" panose="02020603050405020304" pitchFamily="18" charset="0"/>
                          <a:cs typeface="Times New Roman" panose="02020603050405020304" pitchFamily="18" charset="0"/>
                        </a:rPr>
                        <a:t>他必在地上施行公平和公义。</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In those days Judah will be saved and Jerusalem will live in safety. </a:t>
                      </a:r>
                    </a:p>
                    <a:p>
                      <a:r>
                        <a:rPr lang="zh-CN" altLang="en-US" sz="3200" dirty="0">
                          <a:latin typeface="Times New Roman" panose="02020603050405020304" pitchFamily="18" charset="0"/>
                          <a:cs typeface="Times New Roman" panose="02020603050405020304" pitchFamily="18" charset="0"/>
                        </a:rPr>
                        <a:t>在那日子犹大必得救，耶路撒冷必安然居住</a:t>
                      </a:r>
                      <a:r>
                        <a:rPr lang="zh-CN" altLang="en-US" sz="22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This is the name by which it will be called: The LORD Our Righteousness.”</a:t>
                      </a:r>
                    </a:p>
                    <a:p>
                      <a:r>
                        <a:rPr lang="zh-CN" altLang="en-US" sz="3200" dirty="0">
                          <a:latin typeface="Times New Roman" panose="02020603050405020304" pitchFamily="18" charset="0"/>
                          <a:cs typeface="Times New Roman" panose="02020603050405020304" pitchFamily="18" charset="0"/>
                        </a:rPr>
                        <a:t>他的名必称为耶和华我们的义。</a:t>
                      </a:r>
                      <a:endParaRPr lang="en-US" sz="3200" dirty="0">
                        <a:latin typeface="Times New Roman" panose="02020603050405020304" pitchFamily="18" charset="0"/>
                        <a:cs typeface="Times New Roman" panose="02020603050405020304" pitchFamily="18"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0361160"/>
                  </a:ext>
                </a:extLst>
              </a:tr>
            </a:tbl>
          </a:graphicData>
        </a:graphic>
      </p:graphicFrame>
    </p:spTree>
    <p:extLst>
      <p:ext uri="{BB962C8B-B14F-4D97-AF65-F5344CB8AC3E}">
        <p14:creationId xmlns:p14="http://schemas.microsoft.com/office/powerpoint/2010/main" val="3955758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107220F2-F280-C042-B17D-ABF6E2A4DCA7}"/>
              </a:ext>
            </a:extLst>
          </p:cNvPr>
          <p:cNvGraphicFramePr>
            <a:graphicFrameLocks noGrp="1"/>
          </p:cNvGraphicFramePr>
          <p:nvPr>
            <p:ph idx="1"/>
            <p:extLst>
              <p:ext uri="{D42A27DB-BD31-4B8C-83A1-F6EECF244321}">
                <p14:modId xmlns:p14="http://schemas.microsoft.com/office/powerpoint/2010/main" val="2640808690"/>
              </p:ext>
            </p:extLst>
          </p:nvPr>
        </p:nvGraphicFramePr>
        <p:xfrm>
          <a:off x="643890" y="1118235"/>
          <a:ext cx="10904220" cy="4621530"/>
        </p:xfrm>
        <a:graphic>
          <a:graphicData uri="http://schemas.openxmlformats.org/drawingml/2006/table">
            <a:tbl>
              <a:tblPr firstRow="1" bandRow="1">
                <a:tableStyleId>{5C22544A-7EE6-4342-B048-85BDC9FD1C3A}</a:tableStyleId>
              </a:tblPr>
              <a:tblGrid>
                <a:gridCol w="5452110">
                  <a:extLst>
                    <a:ext uri="{9D8B030D-6E8A-4147-A177-3AD203B41FA5}">
                      <a16:colId xmlns:a16="http://schemas.microsoft.com/office/drawing/2014/main" val="1481831961"/>
                    </a:ext>
                  </a:extLst>
                </a:gridCol>
                <a:gridCol w="5452110">
                  <a:extLst>
                    <a:ext uri="{9D8B030D-6E8A-4147-A177-3AD203B41FA5}">
                      <a16:colId xmlns:a16="http://schemas.microsoft.com/office/drawing/2014/main" val="3388538263"/>
                    </a:ext>
                  </a:extLst>
                </a:gridCol>
              </a:tblGrid>
              <a:tr h="1346430">
                <a:tc>
                  <a:txBody>
                    <a:bodyPr/>
                    <a:lstStyle/>
                    <a:p>
                      <a:pPr algn="ctr"/>
                      <a:r>
                        <a:rPr lang="en-US" sz="2400" dirty="0">
                          <a:latin typeface="Times New Roman" panose="02020603050405020304" pitchFamily="18" charset="0"/>
                          <a:cs typeface="Times New Roman" panose="02020603050405020304" pitchFamily="18" charset="0"/>
                        </a:rPr>
                        <a:t>Daniel 7:13-14</a:t>
                      </a:r>
                    </a:p>
                    <a:p>
                      <a:pPr algn="ctr"/>
                      <a:r>
                        <a:rPr lang="zh-CN" altLang="en-US" sz="4400" dirty="0">
                          <a:latin typeface="Times New Roman" panose="02020603050405020304" pitchFamily="18" charset="0"/>
                          <a:cs typeface="Times New Roman" panose="02020603050405020304" pitchFamily="18" charset="0"/>
                        </a:rPr>
                        <a:t>但</a:t>
                      </a:r>
                      <a:r>
                        <a:rPr lang="en-US" altLang="zh-CN" sz="4400" dirty="0">
                          <a:latin typeface="Times New Roman" panose="02020603050405020304" pitchFamily="18" charset="0"/>
                          <a:cs typeface="Times New Roman" panose="02020603050405020304" pitchFamily="18" charset="0"/>
                        </a:rPr>
                        <a:t>7:13-14</a:t>
                      </a:r>
                      <a:endParaRPr lang="en-US" sz="4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tc>
                  <a:txBody>
                    <a:bodyPr/>
                    <a:lstStyle/>
                    <a:p>
                      <a:pPr algn="ctr"/>
                      <a:r>
                        <a:rPr lang="en-US" sz="2400" dirty="0">
                          <a:latin typeface="Times New Roman" panose="02020603050405020304" pitchFamily="18" charset="0"/>
                          <a:cs typeface="Times New Roman" panose="02020603050405020304" pitchFamily="18" charset="0"/>
                        </a:rPr>
                        <a:t>Matthew 26:64</a:t>
                      </a:r>
                    </a:p>
                    <a:p>
                      <a:pPr algn="ctr"/>
                      <a:r>
                        <a:rPr lang="zh-CN" altLang="en-US" sz="4400" dirty="0">
                          <a:latin typeface="Times New Roman" panose="02020603050405020304" pitchFamily="18" charset="0"/>
                          <a:cs typeface="Times New Roman" panose="02020603050405020304" pitchFamily="18" charset="0"/>
                        </a:rPr>
                        <a:t>太</a:t>
                      </a:r>
                      <a:r>
                        <a:rPr lang="en-US" altLang="zh-CN" sz="4400" dirty="0">
                          <a:latin typeface="Times New Roman" panose="02020603050405020304" pitchFamily="18" charset="0"/>
                          <a:cs typeface="Times New Roman" panose="02020603050405020304" pitchFamily="18" charset="0"/>
                        </a:rPr>
                        <a:t>26:64</a:t>
                      </a:r>
                      <a:endParaRPr lang="en-US" sz="4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107719993"/>
                  </a:ext>
                </a:extLst>
              </a:tr>
              <a:tr h="3275100">
                <a:tc>
                  <a:txBody>
                    <a:bodyPr/>
                    <a:lstStyle/>
                    <a:p>
                      <a:pPr algn="ctr"/>
                      <a:r>
                        <a:rPr lang="en-US" sz="1800" dirty="0">
                          <a:latin typeface="Times New Roman" panose="02020603050405020304" pitchFamily="18" charset="0"/>
                          <a:cs typeface="Times New Roman" panose="02020603050405020304" pitchFamily="18" charset="0"/>
                        </a:rPr>
                        <a:t>“one like a son of man, coming with the clouds of heaven. He approached the Ancient of Days and was led into his presence”</a:t>
                      </a:r>
                    </a:p>
                    <a:p>
                      <a:pPr algn="ctr"/>
                      <a:r>
                        <a:rPr lang="zh-CN" altLang="en-US" sz="4000" dirty="0">
                          <a:latin typeface="Times New Roman" panose="02020603050405020304" pitchFamily="18" charset="0"/>
                          <a:cs typeface="Times New Roman" panose="02020603050405020304" pitchFamily="18" charset="0"/>
                        </a:rPr>
                        <a:t>“有一位像人子的，驾着天云而来，被领到亘古常在者面前”</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800" dirty="0">
                          <a:latin typeface="Times New Roman" panose="02020603050405020304" pitchFamily="18" charset="0"/>
                          <a:cs typeface="Times New Roman" panose="02020603050405020304" pitchFamily="18" charset="0"/>
                        </a:rPr>
                        <a:t>“In the future you will see the Son of Man sitting at the right hand of the Mighty One and coming on the clouds of heaven.”</a:t>
                      </a:r>
                    </a:p>
                    <a:p>
                      <a:pPr algn="ctr"/>
                      <a:r>
                        <a:rPr lang="zh-CN" altLang="en-US" sz="4000" dirty="0">
                          <a:latin typeface="Times New Roman" panose="02020603050405020304" pitchFamily="18" charset="0"/>
                          <a:cs typeface="Times New Roman" panose="02020603050405020304" pitchFamily="18" charset="0"/>
                        </a:rPr>
                        <a:t>“后来你们要看见人子，坐在那权能者的右边，驾着天上的云降临。”</a:t>
                      </a:r>
                      <a:endParaRPr lang="en-US" sz="40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296995"/>
                  </a:ext>
                </a:extLst>
              </a:tr>
            </a:tbl>
          </a:graphicData>
        </a:graphic>
      </p:graphicFrame>
    </p:spTree>
    <p:extLst>
      <p:ext uri="{BB962C8B-B14F-4D97-AF65-F5344CB8AC3E}">
        <p14:creationId xmlns:p14="http://schemas.microsoft.com/office/powerpoint/2010/main" val="2830810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376517" y="250656"/>
            <a:ext cx="11461543" cy="6678751"/>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rPr>
              <a:t>“Now is the time for judgment on this world; now the prince of this world will be driven out. But I, when I am lifted up from the earth, will draw all men to myself.” He said this to show the kind of death he was going to die. The crowd spoke up, “We have heard from the Law that the Christ will remain forever, so how can you say, ‘The Son of Man must be lifted up’? Who is this ‘Son of Man’?” Then Jesus told them, “You are going to have the light just a little while longer. Walk while you have the light, before darkness overtakes you. The man who walks in the dark does not know where he is going. Put your trust in the light while you have it, so that you may become sons of light.” When he had finished speaking, Jesus left and hid himself from them.” (John 12:31–36)</a:t>
            </a:r>
          </a:p>
          <a:p>
            <a:r>
              <a:rPr lang="zh-CN" altLang="en-US" sz="3600" dirty="0">
                <a:latin typeface="Times New Roman" panose="02020603050405020304" pitchFamily="18" charset="0"/>
                <a:ea typeface="Times New Roman" panose="02020603050405020304" pitchFamily="18" charset="0"/>
              </a:rPr>
              <a:t>“现在这世界受审判。这世界的王要被赶出去。我若从地上被举起来，就要吸引万人来归我。耶稣这话原是指着自己将要怎样死说的。众人回答说，我们听见律法上有话说，基督是永存的。你怎么说，人子必须被举起来呢？这人子是谁呢？耶稣对他们说，光在你们中间，还有不多的时候，应当趁着有光行走，免得黑暗临到你们。那在黑暗里行走的，不知道往何处去。你们应当趁着有光，信从这光，使你们成为光明之子。耶稣说了这话，就离开他们，隐藏了。”（约</a:t>
            </a:r>
            <a:r>
              <a:rPr lang="en-US" altLang="zh-CN" sz="3600" dirty="0">
                <a:latin typeface="Times New Roman" panose="02020603050405020304" pitchFamily="18" charset="0"/>
                <a:ea typeface="Times New Roman" panose="02020603050405020304" pitchFamily="18" charset="0"/>
              </a:rPr>
              <a:t>12:31-36</a:t>
            </a:r>
            <a:r>
              <a:rPr lang="zh-CN" altLang="en-US" sz="3600" dirty="0">
                <a:latin typeface="Times New Roman" panose="02020603050405020304" pitchFamily="18" charset="0"/>
                <a:ea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968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98292" y="506801"/>
            <a:ext cx="10452516" cy="553997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Daniel 7:13-14</a:t>
            </a:r>
          </a:p>
          <a:p>
            <a:r>
              <a:rPr lang="en-US" dirty="0">
                <a:latin typeface="Times New Roman" panose="02020603050405020304" pitchFamily="18" charset="0"/>
                <a:ea typeface="Times New Roman" panose="02020603050405020304" pitchFamily="18" charset="0"/>
              </a:rPr>
              <a:t>“In my vision at night I looked, and there before me was one like a son of man, coming with the clouds of heaven. He approached the Ancient of Days and was led into his presence. </a:t>
            </a:r>
            <a:r>
              <a:rPr lang="en-US" dirty="0">
                <a:highlight>
                  <a:srgbClr val="FFFF00"/>
                </a:highlight>
                <a:latin typeface="Times New Roman" panose="02020603050405020304" pitchFamily="18" charset="0"/>
                <a:ea typeface="Times New Roman" panose="02020603050405020304" pitchFamily="18" charset="0"/>
              </a:rPr>
              <a:t>He was given authority, glory and sovereign power; all peoples, nations and men of every language worshiped him. His dominion is an everlasting dominion that will not pass away, and his kingdom is one that will never be destroyed.”</a:t>
            </a:r>
          </a:p>
          <a:p>
            <a:r>
              <a:rPr lang="zh-CN" altLang="en-US" sz="4400" b="1" dirty="0">
                <a:latin typeface="Times New Roman" panose="02020603050405020304" pitchFamily="18" charset="0"/>
              </a:rPr>
              <a:t>但</a:t>
            </a:r>
            <a:r>
              <a:rPr lang="en-US" altLang="zh-CN" sz="4400" b="1" dirty="0">
                <a:latin typeface="Times New Roman" panose="02020603050405020304" pitchFamily="18" charset="0"/>
              </a:rPr>
              <a:t>7:13-14</a:t>
            </a:r>
          </a:p>
          <a:p>
            <a:r>
              <a:rPr lang="zh-CN" altLang="en-US" sz="4400" dirty="0"/>
              <a:t>“我在夜间的异象中观看，见有一位像人子的，驾着天云而来，被领到亘古常在者面前，</a:t>
            </a:r>
            <a:r>
              <a:rPr lang="zh-CN" altLang="en-US" sz="4400" dirty="0">
                <a:highlight>
                  <a:srgbClr val="FFFF00"/>
                </a:highlight>
              </a:rPr>
              <a:t>得了权柄，荣耀，国度，使各方，各国，各族的人都事奉他。他的权柄是永远的，不能废去。他的国必不败坏</a:t>
            </a:r>
            <a:r>
              <a:rPr lang="zh-CN" altLang="en-US" sz="4400" dirty="0"/>
              <a:t>。”</a:t>
            </a:r>
            <a:endParaRPr lang="en-US" sz="44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247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B56441-4B1D-BA40-9ABA-9FA4D6CCE6C7}"/>
              </a:ext>
            </a:extLst>
          </p:cNvPr>
          <p:cNvSpPr/>
          <p:nvPr/>
        </p:nvSpPr>
        <p:spPr>
          <a:xfrm>
            <a:off x="125506" y="157162"/>
            <a:ext cx="11940988"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107220F2-F280-C042-B17D-ABF6E2A4DCA7}"/>
              </a:ext>
            </a:extLst>
          </p:cNvPr>
          <p:cNvGraphicFramePr>
            <a:graphicFrameLocks noGrp="1"/>
          </p:cNvGraphicFramePr>
          <p:nvPr>
            <p:ph idx="1"/>
            <p:extLst>
              <p:ext uri="{D42A27DB-BD31-4B8C-83A1-F6EECF244321}">
                <p14:modId xmlns:p14="http://schemas.microsoft.com/office/powerpoint/2010/main" val="3853358245"/>
              </p:ext>
            </p:extLst>
          </p:nvPr>
        </p:nvGraphicFramePr>
        <p:xfrm>
          <a:off x="125506" y="171450"/>
          <a:ext cx="11940988" cy="6446520"/>
        </p:xfrm>
        <a:graphic>
          <a:graphicData uri="http://schemas.openxmlformats.org/drawingml/2006/table">
            <a:tbl>
              <a:tblPr firstRow="1" bandRow="1">
                <a:tableStyleId>{5C22544A-7EE6-4342-B048-85BDC9FD1C3A}</a:tableStyleId>
              </a:tblPr>
              <a:tblGrid>
                <a:gridCol w="4556623">
                  <a:extLst>
                    <a:ext uri="{9D8B030D-6E8A-4147-A177-3AD203B41FA5}">
                      <a16:colId xmlns:a16="http://schemas.microsoft.com/office/drawing/2014/main" val="1481831961"/>
                    </a:ext>
                  </a:extLst>
                </a:gridCol>
                <a:gridCol w="7384365">
                  <a:extLst>
                    <a:ext uri="{9D8B030D-6E8A-4147-A177-3AD203B41FA5}">
                      <a16:colId xmlns:a16="http://schemas.microsoft.com/office/drawing/2014/main" val="3388538263"/>
                    </a:ext>
                  </a:extLst>
                </a:gridCol>
              </a:tblGrid>
              <a:tr h="786894">
                <a:tc>
                  <a:txBody>
                    <a:bodyPr/>
                    <a:lstStyle/>
                    <a:p>
                      <a:pPr algn="ctr"/>
                      <a:r>
                        <a:rPr lang="en-US" sz="2400" dirty="0">
                          <a:latin typeface="Times New Roman" panose="02020603050405020304" pitchFamily="18" charset="0"/>
                          <a:cs typeface="Times New Roman" panose="02020603050405020304" pitchFamily="18" charset="0"/>
                        </a:rPr>
                        <a:t>Daniel’s Prophecy</a:t>
                      </a:r>
                    </a:p>
                    <a:p>
                      <a:pPr algn="ctr"/>
                      <a:r>
                        <a:rPr lang="zh-CN" altLang="en-US" sz="2400" dirty="0">
                          <a:latin typeface="Times New Roman" panose="02020603050405020304" pitchFamily="18" charset="0"/>
                          <a:cs typeface="Times New Roman" panose="02020603050405020304" pitchFamily="18" charset="0"/>
                        </a:rPr>
                        <a:t>但以理书的预言</a:t>
                      </a:r>
                      <a:endParaRPr 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tc>
                  <a:txBody>
                    <a:bodyPr/>
                    <a:lstStyle/>
                    <a:p>
                      <a:pPr algn="ctr"/>
                      <a:r>
                        <a:rPr lang="en-US" sz="2400" dirty="0">
                          <a:latin typeface="Times New Roman" panose="02020603050405020304" pitchFamily="18" charset="0"/>
                          <a:cs typeface="Times New Roman" panose="02020603050405020304" pitchFamily="18" charset="0"/>
                        </a:rPr>
                        <a:t>New Testament Confirmation</a:t>
                      </a:r>
                    </a:p>
                    <a:p>
                      <a:pPr algn="ctr"/>
                      <a:r>
                        <a:rPr lang="zh-CN" altLang="en-US" sz="2400" dirty="0">
                          <a:latin typeface="Times New Roman" panose="02020603050405020304" pitchFamily="18" charset="0"/>
                          <a:cs typeface="Times New Roman" panose="02020603050405020304" pitchFamily="18" charset="0"/>
                        </a:rPr>
                        <a:t>新约印证</a:t>
                      </a:r>
                      <a:endParaRPr 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107719993"/>
                  </a:ext>
                </a:extLst>
              </a:tr>
              <a:tr h="1136624">
                <a:tc>
                  <a:txBody>
                    <a:bodyPr/>
                    <a:lstStyle/>
                    <a:p>
                      <a:pPr algn="ctr"/>
                      <a:r>
                        <a:rPr lang="en-US" sz="1600" i="1" dirty="0">
                          <a:latin typeface="Times New Roman" panose="02020603050405020304" pitchFamily="18" charset="0"/>
                          <a:cs typeface="Times New Roman" panose="02020603050405020304" pitchFamily="18" charset="0"/>
                        </a:rPr>
                        <a:t>“He was given authority, glory and sovereign power”</a:t>
                      </a:r>
                    </a:p>
                    <a:p>
                      <a:pPr algn="ctr"/>
                      <a:r>
                        <a:rPr lang="zh-CN" altLang="en-US" sz="2800" i="1" dirty="0">
                          <a:latin typeface="Times New Roman" panose="02020603050405020304" pitchFamily="18" charset="0"/>
                          <a:cs typeface="Times New Roman" panose="02020603050405020304" pitchFamily="18" charset="0"/>
                        </a:rPr>
                        <a:t>“得了权柄，荣耀，国度”</a:t>
                      </a:r>
                      <a:endParaRPr lang="en-US" sz="2800" i="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600" dirty="0">
                          <a:latin typeface="Times New Roman" panose="02020603050405020304" pitchFamily="18" charset="0"/>
                          <a:cs typeface="Times New Roman" panose="02020603050405020304" pitchFamily="18" charset="0"/>
                        </a:rPr>
                        <a:t>“All authority in heaven and on earth has been given to me.” (Matthew 28:18)</a:t>
                      </a:r>
                    </a:p>
                    <a:p>
                      <a:pPr algn="ctr"/>
                      <a:r>
                        <a:rPr lang="zh-CN" altLang="en-US" sz="2000" dirty="0">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耶稣进前来，对他们说，天上，地下所有的权柄，都赐给我了。”（太</a:t>
                      </a:r>
                      <a:r>
                        <a:rPr lang="en-US" altLang="zh-CN" sz="2800" dirty="0">
                          <a:latin typeface="Times New Roman" panose="02020603050405020304" pitchFamily="18" charset="0"/>
                          <a:cs typeface="Times New Roman" panose="02020603050405020304" pitchFamily="18" charset="0"/>
                        </a:rPr>
                        <a:t>28:18</a:t>
                      </a:r>
                      <a:r>
                        <a:rPr lang="zh-CN" alt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296995"/>
                  </a:ext>
                </a:extLst>
              </a:tr>
              <a:tr h="2418969">
                <a:tc>
                  <a:txBody>
                    <a:bodyPr/>
                    <a:lstStyle/>
                    <a:p>
                      <a:pPr algn="ctr"/>
                      <a:r>
                        <a:rPr lang="en-US" sz="1600" i="1" dirty="0">
                          <a:latin typeface="Times New Roman" panose="02020603050405020304" pitchFamily="18" charset="0"/>
                          <a:cs typeface="Times New Roman" panose="02020603050405020304" pitchFamily="18" charset="0"/>
                        </a:rPr>
                        <a:t>“all peoples, nations and men of every language worshiped him”</a:t>
                      </a:r>
                    </a:p>
                    <a:p>
                      <a:pPr algn="ctr"/>
                      <a:r>
                        <a:rPr lang="zh-CN" altLang="en-US" sz="2800" i="1" dirty="0">
                          <a:latin typeface="Times New Roman" panose="02020603050405020304" pitchFamily="18" charset="0"/>
                          <a:cs typeface="Times New Roman" panose="02020603050405020304" pitchFamily="18" charset="0"/>
                        </a:rPr>
                        <a:t>“各方，各国，各族的人都事奉他”</a:t>
                      </a:r>
                      <a:endParaRPr lang="en-US" sz="2800" i="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600" dirty="0">
                          <a:latin typeface="Times New Roman" panose="02020603050405020304" pitchFamily="18" charset="0"/>
                          <a:cs typeface="Times New Roman" panose="02020603050405020304" pitchFamily="18" charset="0"/>
                        </a:rPr>
                        <a:t>“Therefore God exalted him to the highest place and gave him the name that is above every name, that at the name of Jesus every knee should bow, in heaven and on earth and under the earth, and every tongue confess that Jesus Christ is Lord” (Philippians 2:9–11)</a:t>
                      </a:r>
                    </a:p>
                    <a:p>
                      <a:pPr algn="ctr"/>
                      <a:r>
                        <a:rPr lang="zh-CN" altLang="en-US" sz="2400" dirty="0">
                          <a:latin typeface="Times New Roman" panose="02020603050405020304" pitchFamily="18" charset="0"/>
                          <a:cs typeface="Times New Roman" panose="02020603050405020304" pitchFamily="18" charset="0"/>
                        </a:rPr>
                        <a:t>“所以神将他升为至高，又赐给他那超乎万名之上的名，叫一切在天上的，地上的，和地底下的，因耶稣的名，无不屈膝，无不口称耶稣基督为主，使荣耀归与父神。”（腓</a:t>
                      </a:r>
                      <a:r>
                        <a:rPr lang="en-US" altLang="zh-CN" sz="2400" dirty="0">
                          <a:latin typeface="Times New Roman" panose="02020603050405020304" pitchFamily="18" charset="0"/>
                          <a:cs typeface="Times New Roman" panose="02020603050405020304" pitchFamily="18" charset="0"/>
                        </a:rPr>
                        <a:t>2:9-11</a:t>
                      </a:r>
                      <a:r>
                        <a:rPr lang="zh-CN" alt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6647046"/>
                  </a:ext>
                </a:extLst>
              </a:tr>
              <a:tr h="1905000">
                <a:tc>
                  <a:txBody>
                    <a:bodyPr/>
                    <a:lstStyle/>
                    <a:p>
                      <a:pPr algn="ctr"/>
                      <a:r>
                        <a:rPr lang="en-US" sz="1600" i="1" dirty="0">
                          <a:latin typeface="Times New Roman" panose="02020603050405020304" pitchFamily="18" charset="0"/>
                          <a:cs typeface="Times New Roman" panose="02020603050405020304" pitchFamily="18" charset="0"/>
                        </a:rPr>
                        <a:t>His dominion is an everlasting dominion that will not pass away, and his kingdom is one that will never be destroyed.</a:t>
                      </a:r>
                    </a:p>
                    <a:p>
                      <a:pPr algn="ctr"/>
                      <a:r>
                        <a:rPr lang="zh-CN" altLang="en-US" sz="2800" i="1" dirty="0">
                          <a:latin typeface="Times New Roman" panose="02020603050405020304" pitchFamily="18" charset="0"/>
                          <a:cs typeface="Times New Roman" panose="02020603050405020304" pitchFamily="18" charset="0"/>
                        </a:rPr>
                        <a:t>他的权柄是永远的，不能废去。他的国必不败坏</a:t>
                      </a:r>
                      <a:endParaRPr lang="en-US" sz="2800" i="1"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600" dirty="0">
                          <a:latin typeface="Times New Roman" panose="02020603050405020304" pitchFamily="18" charset="0"/>
                          <a:cs typeface="Times New Roman" panose="02020603050405020304" pitchFamily="18" charset="0"/>
                        </a:rPr>
                        <a:t>“The Lord God will give him the throne of his father David, and he will reign over the house of Jacob forever; his kingdom will never end.” (Luke 1:32–33)</a:t>
                      </a:r>
                    </a:p>
                    <a:p>
                      <a:pPr algn="ctr"/>
                      <a:r>
                        <a:rPr lang="en-US"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他要为大，称为至高者的儿子。主神要把他祖大卫的位给他。他要作雅各家的王，直到永远。他的国也没有穷尽。</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路</a:t>
                      </a:r>
                      <a:r>
                        <a:rPr lang="en-US" altLang="zh-CN" sz="2400" dirty="0">
                          <a:latin typeface="Times New Roman" panose="02020603050405020304" pitchFamily="18" charset="0"/>
                          <a:cs typeface="Times New Roman" panose="02020603050405020304" pitchFamily="18" charset="0"/>
                        </a:rPr>
                        <a:t>1:32-33)</a:t>
                      </a:r>
                      <a:endParaRPr lang="zh-CN" altLang="en-US" sz="2400" dirty="0">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9844246"/>
                  </a:ext>
                </a:extLst>
              </a:tr>
            </a:tbl>
          </a:graphicData>
        </a:graphic>
      </p:graphicFrame>
    </p:spTree>
    <p:extLst>
      <p:ext uri="{BB962C8B-B14F-4D97-AF65-F5344CB8AC3E}">
        <p14:creationId xmlns:p14="http://schemas.microsoft.com/office/powerpoint/2010/main" val="3163595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78367-BEB7-C346-AC2F-51841FA22B53}"/>
              </a:ext>
            </a:extLst>
          </p:cNvPr>
          <p:cNvSpPr txBox="1"/>
          <p:nvPr/>
        </p:nvSpPr>
        <p:spPr>
          <a:xfrm>
            <a:off x="579620" y="766732"/>
            <a:ext cx="11032760" cy="532453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18) What do we now know about the Messiah?</a:t>
            </a:r>
          </a:p>
          <a:p>
            <a:r>
              <a:rPr lang="en-US" sz="4000" b="1" dirty="0">
                <a:latin typeface="Times New Roman" panose="02020603050405020304" pitchFamily="18" charset="0"/>
                <a:cs typeface="Times New Roman" panose="02020603050405020304" pitchFamily="18" charset="0"/>
              </a:rPr>
              <a:t>       </a:t>
            </a:r>
            <a:r>
              <a:rPr lang="zh-CN" altLang="en-US" sz="4000" b="1" dirty="0">
                <a:latin typeface="Times New Roman" panose="02020603050405020304" pitchFamily="18" charset="0"/>
                <a:cs typeface="Times New Roman" panose="02020603050405020304" pitchFamily="18" charset="0"/>
              </a:rPr>
              <a:t>关于弥赛亚，我们知道什么信息？</a:t>
            </a:r>
            <a:endParaRPr lang="en-US" sz="4000" b="1"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 affirmed that the Messiah will be a human being, the son of a human being.</a:t>
            </a:r>
          </a:p>
          <a:p>
            <a:pPr marL="1200150" lvl="1" indent="-742950">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 </a:t>
            </a:r>
            <a:r>
              <a:rPr lang="zh-CN" altLang="en-US" sz="4000" dirty="0">
                <a:latin typeface="Times New Roman" panose="02020603050405020304" pitchFamily="18" charset="0"/>
                <a:cs typeface="Times New Roman" panose="02020603050405020304" pitchFamily="18" charset="0"/>
              </a:rPr>
              <a:t>我们确认，弥赛亚是人，是人的孩子。</a:t>
            </a:r>
            <a:endParaRPr lang="en-US" sz="40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 learn that the Messiah will come on the clouds of heaven in great glory and will be worshiped by people from all nations. </a:t>
            </a:r>
          </a:p>
          <a:p>
            <a:pPr marL="1200150" lvl="1" indent="-742950">
              <a:buFont typeface="Arial" panose="020B0604020202020204" pitchFamily="34" charset="0"/>
              <a:buChar char="•"/>
            </a:pPr>
            <a:r>
              <a:rPr lang="zh-CN" altLang="en-US" sz="4000" dirty="0">
                <a:latin typeface="Times New Roman" panose="02020603050405020304" pitchFamily="18" charset="0"/>
                <a:cs typeface="Times New Roman" panose="02020603050405020304" pitchFamily="18" charset="0"/>
              </a:rPr>
              <a:t>我们知道，弥赛亚会驾着天上的云、在巨大的荣耀当中降临，他会受到万国万民的敬拜。</a:t>
            </a:r>
            <a:endParaRPr lang="en-US" sz="4000" dirty="0">
              <a:latin typeface="Times New Roman" panose="02020603050405020304" pitchFamily="18" charset="0"/>
              <a:cs typeface="Times New Roman" panose="02020603050405020304" pitchFamily="18" charset="0"/>
            </a:endParaRPr>
          </a:p>
          <a:p>
            <a:pPr marL="1200150" lvl="1" indent="-7429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 affirmed that the Messiah’s kingdom will be never-ending. </a:t>
            </a:r>
          </a:p>
          <a:p>
            <a:pPr marL="1200150" lvl="1" indent="-742950">
              <a:buFont typeface="Arial" panose="020B0604020202020204" pitchFamily="34" charset="0"/>
              <a:buChar char="•"/>
            </a:pPr>
            <a:r>
              <a:rPr lang="zh-CN" altLang="en-US" sz="4000" dirty="0">
                <a:latin typeface="Times New Roman" panose="02020603050405020304" pitchFamily="18" charset="0"/>
                <a:cs typeface="Times New Roman" panose="02020603050405020304" pitchFamily="18" charset="0"/>
              </a:rPr>
              <a:t>我们确认，弥赛亚国度没是永远的。</a:t>
            </a:r>
            <a:endParaRPr 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275EA21-D1D3-434D-BF38-D993B78FB824}"/>
              </a:ext>
            </a:extLst>
          </p:cNvPr>
          <p:cNvSpPr/>
          <p:nvPr/>
        </p:nvSpPr>
        <p:spPr>
          <a:xfrm>
            <a:off x="282222" y="314069"/>
            <a:ext cx="11650134" cy="6229862"/>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53907" y="4802200"/>
            <a:ext cx="184731" cy="461665"/>
          </a:xfrm>
          <a:prstGeom prst="rect">
            <a:avLst/>
          </a:prstGeom>
        </p:spPr>
        <p:txBody>
          <a:bodyPr wrap="none">
            <a:spAutoFit/>
          </a:bodyPr>
          <a:lstStyle/>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04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601705" y="420371"/>
            <a:ext cx="10720552" cy="5632311"/>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highlight>
                  <a:srgbClr val="FFFF00"/>
                </a:highlight>
                <a:latin typeface="Times New Roman" panose="02020603050405020304" pitchFamily="18" charset="0"/>
                <a:ea typeface="Times New Roman" panose="02020603050405020304" pitchFamily="18" charset="0"/>
              </a:rPr>
              <a:t>The days are coming,” </a:t>
            </a:r>
            <a:r>
              <a:rPr lang="en-US" dirty="0">
                <a:latin typeface="Times New Roman" panose="02020603050405020304" pitchFamily="18" charset="0"/>
                <a:ea typeface="Times New Roman" panose="02020603050405020304" pitchFamily="18" charset="0"/>
              </a:rPr>
              <a:t>declares the LORD, “when I will raise up to David a righteous Branch, 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a:t>
            </a:r>
            <a:r>
              <a:rPr lang="zh-CN" altLang="en-US" sz="4800" dirty="0">
                <a:highlight>
                  <a:srgbClr val="FFFF00"/>
                </a:highlight>
              </a:rPr>
              <a:t>日子将到</a:t>
            </a:r>
            <a:r>
              <a:rPr lang="zh-CN" altLang="en-US" sz="4800" dirty="0"/>
              <a:t>，我要给大卫兴起一个公义的苗裔。他必掌王权，行事有智慧，在地上施行公平和公义。在他的日子，犹大必得救，以色列也安然居住。他的名必称为耶和华我们的义。”</a:t>
            </a:r>
            <a:endParaRPr lang="en-US" sz="48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1D64F5-C253-0745-A116-D3E1F4544974}"/>
              </a:ext>
            </a:extLst>
          </p:cNvPr>
          <p:cNvSpPr/>
          <p:nvPr/>
        </p:nvSpPr>
        <p:spPr>
          <a:xfrm>
            <a:off x="735723" y="1096739"/>
            <a:ext cx="10452515" cy="830997"/>
          </a:xfrm>
          <a:prstGeom prst="rect">
            <a:avLst/>
          </a:prstGeom>
          <a:solidFill>
            <a:schemeClr val="tx1"/>
          </a:solidFill>
        </p:spPr>
        <p:txBody>
          <a:bodyPr wrap="square">
            <a:spAutoFit/>
          </a:bodyPr>
          <a:lstStyle/>
          <a:p>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“Concerning this salvation, the prophets, who spoke of the grace that was to come to you, searched intently and with the greatest care, trying to find out the time and circumstances to which the Spirit of Christ in them was pointing when he predicted the sufferings of Christ and the glories that would follow.” (1 Peter 1:10–11)</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423EE0F-A04F-4AE7-A5BB-1AE6996AFF98}"/>
              </a:ext>
            </a:extLst>
          </p:cNvPr>
          <p:cNvSpPr/>
          <p:nvPr/>
        </p:nvSpPr>
        <p:spPr>
          <a:xfrm>
            <a:off x="601705" y="3345215"/>
            <a:ext cx="10988590" cy="3170099"/>
          </a:xfrm>
          <a:prstGeom prst="rect">
            <a:avLst/>
          </a:prstGeom>
          <a:solidFill>
            <a:schemeClr val="tx1"/>
          </a:solidFill>
        </p:spPr>
        <p:txBody>
          <a:bodyPr wrap="square">
            <a:spAutoFit/>
          </a:bodyPr>
          <a:lstStyle/>
          <a:p>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“论到这救恩，那预先说你们要得恩典的众先知，早已详细的寻求考察。</a:t>
            </a:r>
          </a:p>
          <a:p>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就是考察在他们心里基督的灵，预先证明基督受苦难，后来得荣耀，是指着什么时候，并怎样的时候。”（彼前</a:t>
            </a:r>
            <a:r>
              <a:rPr lang="en-US" altLang="zh-CN"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1:10-11</a:t>
            </a:r>
            <a:r>
              <a:rPr lang="zh-CN" altLang="en-US" sz="4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67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7E85D0-9C3F-214F-B83A-7FF2F857F1F4}"/>
              </a:ext>
            </a:extLst>
          </p:cNvPr>
          <p:cNvSpPr/>
          <p:nvPr/>
        </p:nvSpPr>
        <p:spPr>
          <a:xfrm>
            <a:off x="590415" y="576084"/>
            <a:ext cx="10720552" cy="612475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rPr>
              <a:t>Jeremiah 23:5-6</a:t>
            </a:r>
          </a:p>
          <a:p>
            <a:r>
              <a:rPr lang="en-US" dirty="0">
                <a:highlight>
                  <a:srgbClr val="FFFF00"/>
                </a:highlight>
                <a:latin typeface="Times New Roman" panose="02020603050405020304" pitchFamily="18" charset="0"/>
                <a:ea typeface="Times New Roman" panose="02020603050405020304" pitchFamily="18" charset="0"/>
              </a:rPr>
              <a:t>The days are coming,” </a:t>
            </a:r>
            <a:r>
              <a:rPr lang="en-US" dirty="0">
                <a:latin typeface="Times New Roman" panose="02020603050405020304" pitchFamily="18" charset="0"/>
                <a:ea typeface="Times New Roman" panose="02020603050405020304" pitchFamily="18" charset="0"/>
              </a:rPr>
              <a:t>declares the LORD, “when I will raise up to David a righteous Branch, a King who will reign wisely and do what is just and right in the land. In his days Judah will be saved and Israel will live in safety. This is the name by which he will be called: The LORD Our Righteousness.” </a:t>
            </a:r>
          </a:p>
          <a:p>
            <a:r>
              <a:rPr lang="zh-CN" altLang="en-US" sz="4800" b="1" dirty="0">
                <a:latin typeface="Times New Roman" panose="02020603050405020304" pitchFamily="18" charset="0"/>
              </a:rPr>
              <a:t>耶</a:t>
            </a:r>
            <a:r>
              <a:rPr lang="en-US" altLang="zh-CN" sz="4800" b="1" dirty="0">
                <a:latin typeface="Times New Roman" panose="02020603050405020304" pitchFamily="18" charset="0"/>
              </a:rPr>
              <a:t>23:5-6</a:t>
            </a:r>
          </a:p>
          <a:p>
            <a:r>
              <a:rPr lang="zh-CN" altLang="en-US" sz="4800" dirty="0"/>
              <a:t>“耶和华说，</a:t>
            </a:r>
            <a:r>
              <a:rPr lang="zh-CN" altLang="en-US" sz="4800" dirty="0">
                <a:highlight>
                  <a:srgbClr val="FFFF00"/>
                </a:highlight>
              </a:rPr>
              <a:t>日子将到</a:t>
            </a:r>
            <a:r>
              <a:rPr lang="zh-CN" altLang="en-US" sz="4800" dirty="0"/>
              <a:t>，我要给大卫兴起一个公义的苗裔。他必掌王权，行事有智慧，在地上施行公平和公义。在他的日子，犹大必得救，以色列也安然居住。他的名必称为耶和华我们的义。”</a:t>
            </a:r>
            <a:endParaRPr lang="en-US" sz="4800" dirty="0"/>
          </a:p>
          <a:p>
            <a:endParaRPr lang="en-US" sz="3200" dirty="0"/>
          </a:p>
        </p:txBody>
      </p:sp>
      <p:sp>
        <p:nvSpPr>
          <p:cNvPr id="3" name="Rectangle 2">
            <a:extLst>
              <a:ext uri="{FF2B5EF4-FFF2-40B4-BE49-F238E27FC236}">
                <a16:creationId xmlns:a16="http://schemas.microsoft.com/office/drawing/2014/main" id="{2FB56441-4B1D-BA40-9ABA-9FA4D6CCE6C7}"/>
              </a:ext>
            </a:extLst>
          </p:cNvPr>
          <p:cNvSpPr/>
          <p:nvPr/>
        </p:nvSpPr>
        <p:spPr>
          <a:xfrm>
            <a:off x="282222" y="171450"/>
            <a:ext cx="11650134" cy="6529388"/>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1D64F5-C253-0745-A116-D3E1F4544974}"/>
              </a:ext>
            </a:extLst>
          </p:cNvPr>
          <p:cNvSpPr/>
          <p:nvPr/>
        </p:nvSpPr>
        <p:spPr>
          <a:xfrm>
            <a:off x="630742" y="1235343"/>
            <a:ext cx="10452515" cy="584775"/>
          </a:xfrm>
          <a:prstGeom prst="rect">
            <a:avLst/>
          </a:prstGeom>
          <a:solidFill>
            <a:schemeClr val="tx1"/>
          </a:solidFill>
        </p:spPr>
        <p:txBody>
          <a:bodyPr wrap="square">
            <a:spAutoFit/>
          </a:bodyPr>
          <a:lstStyle/>
          <a:p>
            <a:r>
              <a:rPr lang="en-US" sz="16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“The time is coming,” </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declares the LORD, “when I will make a new covenant with the house of Israel and with the house of Judah … For I will forgive their wickedness and will remember their sins no more.” (Jeremiah 31:31, </a:t>
            </a:r>
            <a:r>
              <a:rPr lang="en-US" altLang="zh-CN"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34</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29A2088-9F00-45A3-B737-56F48F087220}"/>
              </a:ext>
            </a:extLst>
          </p:cNvPr>
          <p:cNvSpPr/>
          <p:nvPr/>
        </p:nvSpPr>
        <p:spPr>
          <a:xfrm>
            <a:off x="724434" y="3840647"/>
            <a:ext cx="10452515" cy="1938992"/>
          </a:xfrm>
          <a:prstGeom prst="rect">
            <a:avLst/>
          </a:prstGeom>
          <a:solidFill>
            <a:schemeClr val="tx1"/>
          </a:solidFill>
        </p:spPr>
        <p:txBody>
          <a:bodyPr wrap="square">
            <a:spAutoFit/>
          </a:bodyPr>
          <a:lstStyle/>
          <a:p>
            <a:r>
              <a:rPr lang="zh-CN" altLang="en-US" sz="4000" dirty="0">
                <a:solidFill>
                  <a:schemeClr val="bg1"/>
                </a:solidFill>
                <a:latin typeface="Times New Roman" panose="02020603050405020304" pitchFamily="18" charset="0"/>
                <a:cs typeface="Times New Roman" panose="02020603050405020304" pitchFamily="18" charset="0"/>
              </a:rPr>
              <a:t>“耶和华说，</a:t>
            </a:r>
            <a:r>
              <a:rPr lang="zh-CN" altLang="en-US" sz="4000" dirty="0">
                <a:solidFill>
                  <a:srgbClr val="FFFF11"/>
                </a:solidFill>
                <a:latin typeface="Times New Roman" panose="02020603050405020304" pitchFamily="18" charset="0"/>
                <a:cs typeface="Times New Roman" panose="02020603050405020304" pitchFamily="18" charset="0"/>
              </a:rPr>
              <a:t>日子将到</a:t>
            </a:r>
            <a:r>
              <a:rPr lang="zh-CN" altLang="en-US" sz="4000" dirty="0">
                <a:solidFill>
                  <a:schemeClr val="bg1"/>
                </a:solidFill>
                <a:latin typeface="Times New Roman" panose="02020603050405020304" pitchFamily="18" charset="0"/>
                <a:cs typeface="Times New Roman" panose="02020603050405020304" pitchFamily="18" charset="0"/>
              </a:rPr>
              <a:t>，我要与以色列家和犹大家另立新约</a:t>
            </a:r>
            <a:r>
              <a:rPr lang="en-US" altLang="zh-CN" sz="4000" dirty="0">
                <a:solidFill>
                  <a:schemeClr val="bg1"/>
                </a:solidFill>
                <a:latin typeface="Times New Roman" panose="02020603050405020304" pitchFamily="18" charset="0"/>
                <a:cs typeface="Times New Roman" panose="02020603050405020304" pitchFamily="18" charset="0"/>
              </a:rPr>
              <a:t>……</a:t>
            </a:r>
            <a:r>
              <a:rPr lang="zh-CN" altLang="en-US" sz="4000" dirty="0">
                <a:solidFill>
                  <a:schemeClr val="bg1"/>
                </a:solidFill>
                <a:latin typeface="Times New Roman" panose="02020603050405020304" pitchFamily="18" charset="0"/>
                <a:cs typeface="Times New Roman" panose="02020603050405020304" pitchFamily="18" charset="0"/>
              </a:rPr>
              <a:t>我要赦免他们的罪孽，不再记念他们的罪恶。”（耶</a:t>
            </a:r>
            <a:r>
              <a:rPr lang="en-US" altLang="zh-CN" sz="4000" dirty="0">
                <a:solidFill>
                  <a:schemeClr val="bg1"/>
                </a:solidFill>
                <a:latin typeface="Times New Roman" panose="02020603050405020304" pitchFamily="18" charset="0"/>
                <a:cs typeface="Times New Roman" panose="02020603050405020304" pitchFamily="18" charset="0"/>
              </a:rPr>
              <a:t>31:31,34</a:t>
            </a:r>
            <a:r>
              <a:rPr lang="zh-CN" alt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6246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12039</TotalTime>
  <Words>9931</Words>
  <Application>Microsoft Macintosh PowerPoint</Application>
  <PresentationFormat>Widescreen</PresentationFormat>
  <Paragraphs>435</Paragraphs>
  <Slides>74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Similar Prophecies in Jeremiah 耶利米书中的相似预言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the Messiah? 谁是弥赛亚</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Balza</dc:creator>
  <cp:lastModifiedBy>Robert Balza</cp:lastModifiedBy>
  <cp:revision>185</cp:revision>
  <dcterms:created xsi:type="dcterms:W3CDTF">2020-04-13T16:13:00Z</dcterms:created>
  <dcterms:modified xsi:type="dcterms:W3CDTF">2021-04-23T15:48:35Z</dcterms:modified>
</cp:coreProperties>
</file>