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84" r:id="rId4"/>
    <p:sldId id="258" r:id="rId5"/>
    <p:sldId id="287" r:id="rId6"/>
    <p:sldId id="262" r:id="rId7"/>
    <p:sldId id="261" r:id="rId8"/>
    <p:sldId id="263" r:id="rId9"/>
    <p:sldId id="279" r:id="rId10"/>
    <p:sldId id="283" r:id="rId11"/>
    <p:sldId id="286" r:id="rId12"/>
    <p:sldId id="273" r:id="rId13"/>
    <p:sldId id="281" r:id="rId14"/>
    <p:sldId id="282" r:id="rId15"/>
    <p:sldId id="265" r:id="rId16"/>
    <p:sldId id="269" r:id="rId17"/>
    <p:sldId id="270" r:id="rId18"/>
    <p:sldId id="271"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16"/>
    <p:restoredTop sz="94666"/>
  </p:normalViewPr>
  <p:slideViewPr>
    <p:cSldViewPr showGuides="1">
      <p:cViewPr varScale="1">
        <p:scale>
          <a:sx n="102" d="100"/>
          <a:sy n="102" d="100"/>
        </p:scale>
        <p:origin x="64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8AA9C-6DD7-434F-9447-071E76016282}" type="datetimeFigureOut">
              <a:rPr lang="en-US" smtClean="0"/>
              <a:t>8/30/21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68AAA-D6A4-A047-A3EA-12D5DCECD179}" type="slidenum">
              <a:rPr lang="en-US" smtClean="0"/>
              <a:t>‹#›</a:t>
            </a:fld>
            <a:endParaRPr lang="en-US"/>
          </a:p>
        </p:txBody>
      </p:sp>
    </p:spTree>
    <p:extLst>
      <p:ext uri="{BB962C8B-B14F-4D97-AF65-F5344CB8AC3E}">
        <p14:creationId xmlns:p14="http://schemas.microsoft.com/office/powerpoint/2010/main" val="2768780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68AAA-D6A4-A047-A3EA-12D5DCECD179}" type="slidenum">
              <a:rPr lang="en-US" smtClean="0"/>
              <a:t>9</a:t>
            </a:fld>
            <a:endParaRPr lang="en-US"/>
          </a:p>
        </p:txBody>
      </p:sp>
    </p:spTree>
    <p:extLst>
      <p:ext uri="{BB962C8B-B14F-4D97-AF65-F5344CB8AC3E}">
        <p14:creationId xmlns:p14="http://schemas.microsoft.com/office/powerpoint/2010/main" val="345175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sons and daughters will prophesy,</a:t>
            </a:r>
          </a:p>
          <a:p>
            <a:r>
              <a:rPr lang="en-US" dirty="0"/>
              <a:t>your young men will see visions,</a:t>
            </a:r>
          </a:p>
          <a:p>
            <a:r>
              <a:rPr lang="en-US" dirty="0"/>
              <a:t>your old men will dream dreams.</a:t>
            </a:r>
          </a:p>
        </p:txBody>
      </p:sp>
      <p:sp>
        <p:nvSpPr>
          <p:cNvPr id="4" name="Slide Number Placeholder 3"/>
          <p:cNvSpPr>
            <a:spLocks noGrp="1"/>
          </p:cNvSpPr>
          <p:nvPr>
            <p:ph type="sldNum" sz="quarter" idx="5"/>
          </p:nvPr>
        </p:nvSpPr>
        <p:spPr/>
        <p:txBody>
          <a:bodyPr/>
          <a:lstStyle/>
          <a:p>
            <a:fld id="{61068AAA-D6A4-A047-A3EA-12D5DCECD179}" type="slidenum">
              <a:rPr lang="en-US" smtClean="0"/>
              <a:t>14</a:t>
            </a:fld>
            <a:endParaRPr lang="en-US"/>
          </a:p>
        </p:txBody>
      </p:sp>
    </p:spTree>
    <p:extLst>
      <p:ext uri="{BB962C8B-B14F-4D97-AF65-F5344CB8AC3E}">
        <p14:creationId xmlns:p14="http://schemas.microsoft.com/office/powerpoint/2010/main" val="209597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0C7A56-0551-4E97-A2FF-E5C7906C6DEF}" type="datetimeFigureOut">
              <a:rPr lang="en-US" smtClean="0"/>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2840856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C7A56-0551-4E97-A2FF-E5C7906C6DEF}" type="datetimeFigureOut">
              <a:rPr lang="en-US" smtClean="0"/>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281392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C7A56-0551-4E97-A2FF-E5C7906C6DEF}" type="datetimeFigureOut">
              <a:rPr lang="en-US" smtClean="0"/>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256491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C7A56-0551-4E97-A2FF-E5C7906C6DEF}" type="datetimeFigureOut">
              <a:rPr lang="en-US" smtClean="0"/>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150176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0C7A56-0551-4E97-A2FF-E5C7906C6DEF}" type="datetimeFigureOut">
              <a:rPr lang="en-US" smtClean="0"/>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77547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0C7A56-0551-4E97-A2FF-E5C7906C6DEF}" type="datetimeFigureOut">
              <a:rPr lang="en-US" smtClean="0"/>
              <a:t>8/30/21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385503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0C7A56-0551-4E97-A2FF-E5C7906C6DEF}" type="datetimeFigureOut">
              <a:rPr lang="en-US" smtClean="0"/>
              <a:t>8/30/21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402278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0C7A56-0551-4E97-A2FF-E5C7906C6DEF}" type="datetimeFigureOut">
              <a:rPr lang="en-US" smtClean="0"/>
              <a:t>8/30/21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232285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C7A56-0551-4E97-A2FF-E5C7906C6DEF}" type="datetimeFigureOut">
              <a:rPr lang="en-US" smtClean="0"/>
              <a:t>8/30/21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335721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0C7A56-0551-4E97-A2FF-E5C7906C6DEF}" type="datetimeFigureOut">
              <a:rPr lang="en-US" smtClean="0"/>
              <a:t>8/30/21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58993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0C7A56-0551-4E97-A2FF-E5C7906C6DEF}" type="datetimeFigureOut">
              <a:rPr lang="en-US" smtClean="0"/>
              <a:t>8/30/21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282049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C7A56-0551-4E97-A2FF-E5C7906C6DEF}" type="datetimeFigureOut">
              <a:rPr lang="en-US" smtClean="0"/>
              <a:t>8/30/21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0916C-CC6C-4EB5-B4F7-C8769E3F4FA4}" type="slidenum">
              <a:rPr lang="en-US" smtClean="0"/>
              <a:t>‹#›</a:t>
            </a:fld>
            <a:endParaRPr lang="en-US"/>
          </a:p>
        </p:txBody>
      </p:sp>
    </p:spTree>
    <p:extLst>
      <p:ext uri="{BB962C8B-B14F-4D97-AF65-F5344CB8AC3E}">
        <p14:creationId xmlns:p14="http://schemas.microsoft.com/office/powerpoint/2010/main" val="988816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614" y="1905000"/>
            <a:ext cx="9067800" cy="2407439"/>
          </a:xfrm>
        </p:spPr>
        <p:txBody>
          <a:bodyPr>
            <a:noAutofit/>
          </a:bodyPr>
          <a:lstStyle/>
          <a:p>
            <a:r>
              <a:rPr lang="zh-CN" altLang="en-US" sz="8000">
                <a:solidFill>
                  <a:schemeClr val="bg1"/>
                </a:solidFill>
              </a:rPr>
              <a:t>给万</a:t>
            </a:r>
            <a:r>
              <a:rPr lang="zh-CN" altLang="en-US" sz="8000" dirty="0">
                <a:solidFill>
                  <a:schemeClr val="bg1"/>
                </a:solidFill>
              </a:rPr>
              <a:t>民施洗</a:t>
            </a:r>
            <a:br>
              <a:rPr lang="en-US" altLang="zh-CN" sz="6600" dirty="0">
                <a:solidFill>
                  <a:schemeClr val="bg1"/>
                </a:solidFill>
              </a:rPr>
            </a:b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BAPTISM FOR ALL NATIONS</a:t>
            </a:r>
          </a:p>
        </p:txBody>
      </p:sp>
      <p:sp>
        <p:nvSpPr>
          <p:cNvPr id="3" name="Subtitle 2"/>
          <p:cNvSpPr>
            <a:spLocks noGrp="1"/>
          </p:cNvSpPr>
          <p:nvPr>
            <p:ph type="subTitle" idx="1"/>
          </p:nvPr>
        </p:nvSpPr>
        <p:spPr>
          <a:xfrm>
            <a:off x="1888359" y="4114800"/>
            <a:ext cx="8077200" cy="1483895"/>
          </a:xfrm>
        </p:spPr>
        <p:txBody>
          <a:bodyPr/>
          <a:lstStyle/>
          <a:p>
            <a:r>
              <a:rPr lang="zh-CN" altLang="en-US" sz="5400" b="1" dirty="0">
                <a:solidFill>
                  <a:schemeClr val="bg1"/>
                </a:solidFill>
              </a:rPr>
              <a:t>洗礼的圣经学习</a:t>
            </a:r>
          </a:p>
          <a:p>
            <a:r>
              <a:rPr lang="en-US" sz="2800" i="1" dirty="0">
                <a:solidFill>
                  <a:schemeClr val="accent5">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Bible Study of Baptism</a:t>
            </a:r>
          </a:p>
          <a:p>
            <a:endParaRPr lang="en-US" sz="4000" i="1" dirty="0">
              <a:solidFill>
                <a:schemeClr val="accent5">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E09B8CB-4C5C-9A43-AF38-5BB7C308D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59864"/>
            <a:ext cx="4165600" cy="3124200"/>
          </a:xfrm>
          <a:prstGeom prst="rect">
            <a:avLst/>
          </a:prstGeom>
        </p:spPr>
      </p:pic>
    </p:spTree>
    <p:extLst>
      <p:ext uri="{BB962C8B-B14F-4D97-AF65-F5344CB8AC3E}">
        <p14:creationId xmlns:p14="http://schemas.microsoft.com/office/powerpoint/2010/main" val="137084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609600" y="474345"/>
            <a:ext cx="11201400" cy="5909310"/>
          </a:xfrm>
          <a:prstGeom prst="rect">
            <a:avLst/>
          </a:prstGeom>
        </p:spPr>
        <p:txBody>
          <a:bodyPr wrap="square">
            <a:spAutoFit/>
          </a:bodyPr>
          <a:lstStyle/>
          <a:p>
            <a:pPr lvl="0"/>
            <a:r>
              <a:rPr lang="ja-JP" altLang="en-US" sz="4000" b="1">
                <a:solidFill>
                  <a:schemeClr val="accent5">
                    <a:lumMod val="40000"/>
                    <a:lumOff val="6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马可福音 </a:t>
            </a:r>
            <a:r>
              <a:rPr lang="en-US" altLang="ja-JP" sz="4000" b="1" dirty="0">
                <a:solidFill>
                  <a:schemeClr val="accent5">
                    <a:lumMod val="40000"/>
                    <a:lumOff val="6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7</a:t>
            </a:r>
            <a:r>
              <a:rPr lang="en-US" sz="4000" b="1" dirty="0">
                <a:solidFill>
                  <a:schemeClr val="accent5">
                    <a:lumMod val="40000"/>
                    <a:lumOff val="6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:3-4 </a:t>
            </a:r>
          </a:p>
          <a:p>
            <a:pPr lvl="0"/>
            <a:r>
              <a:rPr lang="ja-JP" altLang="en-US" sz="40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（原来法利赛人和犹太人都拘守古人的遗传，若不仔细</a:t>
            </a:r>
            <a:r>
              <a:rPr lang="ja-JP" altLang="en-US" sz="4000" b="1">
                <a:solidFill>
                  <a:srgbClr val="FFFF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洗</a:t>
            </a:r>
            <a:r>
              <a:rPr lang="en-US" altLang="ja-JP" sz="4000" b="1" dirty="0">
                <a:solidFill>
                  <a:srgbClr val="FFFF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a:t>
            </a:r>
            <a:r>
              <a:rPr lang="el-GR" altLang="ja-JP" sz="4000" b="1" dirty="0" err="1">
                <a:solidFill>
                  <a:srgbClr val="FFFF00"/>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Times New Roman" panose="02020603050405020304" pitchFamily="18" charset="0"/>
              </a:rPr>
              <a:t>νίψωνται</a:t>
            </a:r>
            <a:r>
              <a:rPr lang="el-GR" altLang="ja-JP" sz="4000" b="1" dirty="0">
                <a:solidFill>
                  <a:srgbClr val="FFFF00"/>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Times New Roman" panose="02020603050405020304" pitchFamily="18" charset="0"/>
              </a:rPr>
              <a:t>]</a:t>
            </a:r>
            <a:r>
              <a:rPr lang="ja-JP" altLang="en-US" sz="40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手就不吃饭； </a:t>
            </a:r>
            <a:r>
              <a:rPr lang="en-US" altLang="ja-JP" sz="40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4 </a:t>
            </a:r>
            <a:r>
              <a:rPr lang="ja-JP" altLang="en-US" sz="40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从市上来，若不</a:t>
            </a:r>
            <a:r>
              <a:rPr lang="ja-JP" altLang="en-US" sz="4000" b="1">
                <a:solidFill>
                  <a:srgbClr val="FFFF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洗</a:t>
            </a:r>
            <a:r>
              <a:rPr lang="en-US" altLang="ja-JP" sz="4000" b="1" dirty="0">
                <a:solidFill>
                  <a:srgbClr val="FFFF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a:t>
            </a:r>
            <a:r>
              <a:rPr lang="el-GR" altLang="ja-JP" sz="4000" b="1" dirty="0" err="1">
                <a:solidFill>
                  <a:srgbClr val="FFFF00"/>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Times New Roman" panose="02020603050405020304" pitchFamily="18" charset="0"/>
              </a:rPr>
              <a:t>βαπτίσωνται</a:t>
            </a:r>
            <a:r>
              <a:rPr lang="el-GR" altLang="ja-JP" sz="4000" b="1" dirty="0">
                <a:solidFill>
                  <a:srgbClr val="FFFF00"/>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Times New Roman" panose="02020603050405020304" pitchFamily="18" charset="0"/>
              </a:rPr>
              <a:t>]</a:t>
            </a:r>
            <a:r>
              <a:rPr lang="ja-JP" altLang="en-US" sz="40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浴也不吃饭；还有好些别的规矩，他们历代拘守，就是</a:t>
            </a:r>
            <a:r>
              <a:rPr lang="ja-JP" altLang="en-US" sz="4000" b="1">
                <a:solidFill>
                  <a:srgbClr val="FFFF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洗</a:t>
            </a:r>
            <a:r>
              <a:rPr lang="en-US" altLang="ja-JP" sz="4000" b="1" dirty="0">
                <a:solidFill>
                  <a:srgbClr val="FFFF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a:t>
            </a:r>
            <a:r>
              <a:rPr lang="el-GR" altLang="ja-JP" sz="4000" b="1" dirty="0" err="1">
                <a:solidFill>
                  <a:srgbClr val="FFFF00"/>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Times New Roman" panose="02020603050405020304" pitchFamily="18" charset="0"/>
              </a:rPr>
              <a:t>βαπτισμοὺς</a:t>
            </a:r>
            <a:r>
              <a:rPr lang="el-GR" altLang="ja-JP" sz="4000" b="1" dirty="0">
                <a:solidFill>
                  <a:srgbClr val="FFFF00"/>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Times New Roman" panose="02020603050405020304" pitchFamily="18" charset="0"/>
              </a:rPr>
              <a:t>]</a:t>
            </a:r>
            <a:r>
              <a:rPr lang="ja-JP" altLang="en-US" sz="40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Times New Roman" panose="02020603050405020304" pitchFamily="18" charset="0"/>
              </a:rPr>
              <a:t>杯、罐、铜器等物。）</a:t>
            </a: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endPar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 7:3-4 </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Pharisees and all the Jews do not eat unless they give their hands a ceremonial washing [Gr: </a:t>
            </a:r>
            <a:r>
              <a:rPr lang="el-GR"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νίψωνται</a:t>
            </a:r>
            <a:r>
              <a:rPr lang="el-G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holding to the tradition of the elders. 4 When they come from the marketplace they do not eat unless they wash [Gr: </a:t>
            </a:r>
            <a:r>
              <a:rPr lang="el-GR"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βαπτίσωνται</a:t>
            </a:r>
            <a:r>
              <a:rPr lang="el-G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they observe many other traditions, such as the washing [Gr: </a:t>
            </a:r>
            <a:r>
              <a:rPr lang="el-GR"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βαπτισμοὺς</a:t>
            </a:r>
            <a:r>
              <a:rPr lang="el-G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cups, pitchers and kettles.</a:t>
            </a:r>
            <a:r>
              <a:rPr lang="en-US"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a:p>
            <a:pPr lvl="0"/>
            <a:r>
              <a:rPr lang="en-US"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 early manuscripts have “pitchers, kettles, and dining couches.”</a:t>
            </a:r>
          </a:p>
          <a:p>
            <a:pPr lvl="0"/>
            <a:endPar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5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4CFD3-2C54-DF45-87AD-CD62FDD65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38200"/>
            <a:ext cx="12039600" cy="4203700"/>
          </a:xfrm>
          <a:prstGeom prst="rect">
            <a:avLst/>
          </a:prstGeom>
        </p:spPr>
      </p:pic>
      <p:sp>
        <p:nvSpPr>
          <p:cNvPr id="4" name="TextBox 3">
            <a:extLst>
              <a:ext uri="{FF2B5EF4-FFF2-40B4-BE49-F238E27FC236}">
                <a16:creationId xmlns:a16="http://schemas.microsoft.com/office/drawing/2014/main" id="{D3A970F6-C536-AE43-ABD2-9F6AB95014D3}"/>
              </a:ext>
            </a:extLst>
          </p:cNvPr>
          <p:cNvSpPr txBox="1"/>
          <p:nvPr/>
        </p:nvSpPr>
        <p:spPr>
          <a:xfrm>
            <a:off x="1295400" y="5257800"/>
            <a:ext cx="9906000" cy="1138773"/>
          </a:xfrm>
          <a:prstGeom prst="rect">
            <a:avLst/>
          </a:prstGeom>
          <a:noFill/>
        </p:spPr>
        <p:txBody>
          <a:bodyPr wrap="square" rtlCol="0">
            <a:spAutoFit/>
          </a:bodyPr>
          <a:lstStyle/>
          <a:p>
            <a:pPr algn="ctr"/>
            <a:r>
              <a:rPr lang="zh-CN" altLang="en-US" sz="4800" b="1" dirty="0">
                <a:solidFill>
                  <a:schemeClr val="bg1"/>
                </a:solidFill>
                <a:latin typeface="Times New Roman" panose="02020603050405020304" pitchFamily="18" charset="0"/>
                <a:cs typeface="Times New Roman" panose="02020603050405020304" pitchFamily="18" charset="0"/>
              </a:rPr>
              <a:t>在马可福音</a:t>
            </a:r>
            <a:r>
              <a:rPr lang="en-US" altLang="zh-CN" sz="4800" b="1" dirty="0">
                <a:solidFill>
                  <a:schemeClr val="bg1"/>
                </a:solidFill>
                <a:latin typeface="Times New Roman" panose="02020603050405020304" pitchFamily="18" charset="0"/>
                <a:cs typeface="Times New Roman" panose="02020603050405020304" pitchFamily="18" charset="0"/>
              </a:rPr>
              <a:t>7:4 </a:t>
            </a:r>
            <a:r>
              <a:rPr lang="zh-CN" altLang="en-US" sz="4800" b="1" dirty="0">
                <a:solidFill>
                  <a:schemeClr val="bg1"/>
                </a:solidFill>
                <a:latin typeface="Times New Roman" panose="02020603050405020304" pitchFamily="18" charset="0"/>
                <a:cs typeface="Times New Roman" panose="02020603050405020304" pitchFamily="18" charset="0"/>
              </a:rPr>
              <a:t>里 </a:t>
            </a:r>
            <a:r>
              <a:rPr lang="en-US" sz="4800" b="1" dirty="0">
                <a:solidFill>
                  <a:schemeClr val="bg1"/>
                </a:solidFill>
                <a:latin typeface="Times New Roman" panose="02020603050405020304" pitchFamily="18" charset="0"/>
                <a:cs typeface="Times New Roman" panose="02020603050405020304" pitchFamily="18" charset="0"/>
              </a:rPr>
              <a:t>p45（</a:t>
            </a:r>
            <a:r>
              <a:rPr lang="zh-CN" altLang="en-US" sz="4800" b="1" dirty="0">
                <a:solidFill>
                  <a:schemeClr val="bg1"/>
                </a:solidFill>
                <a:latin typeface="Times New Roman" panose="02020603050405020304" pitchFamily="18" charset="0"/>
                <a:cs typeface="Times New Roman" panose="02020603050405020304" pitchFamily="18" charset="0"/>
              </a:rPr>
              <a:t>餐椅不见了）</a:t>
            </a:r>
          </a:p>
          <a:p>
            <a:pPr algn="ctr"/>
            <a:r>
              <a:rPr lang="en-US" sz="2000" dirty="0">
                <a:solidFill>
                  <a:schemeClr val="bg1"/>
                </a:solidFill>
                <a:latin typeface="Times New Roman" panose="02020603050405020304" pitchFamily="18" charset="0"/>
                <a:cs typeface="Times New Roman" panose="02020603050405020304" pitchFamily="18" charset="0"/>
              </a:rPr>
              <a:t>Mark 7:4 in p45 (dining couches is missing)</a:t>
            </a:r>
          </a:p>
        </p:txBody>
      </p:sp>
    </p:spTree>
    <p:extLst>
      <p:ext uri="{BB962C8B-B14F-4D97-AF65-F5344CB8AC3E}">
        <p14:creationId xmlns:p14="http://schemas.microsoft.com/office/powerpoint/2010/main" val="4070267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345" y="457200"/>
            <a:ext cx="11353800" cy="1227083"/>
          </a:xfrm>
        </p:spPr>
        <p:txBody>
          <a:bodyPr>
            <a:normAutofit fontScale="90000"/>
          </a:bodyPr>
          <a:lstStyle/>
          <a:p>
            <a:r>
              <a:rPr lang="zh-CN" altLang="en-US" sz="5300" b="1" dirty="0">
                <a:solidFill>
                  <a:schemeClr val="accent5">
                    <a:lumMod val="40000"/>
                    <a:lumOff val="60000"/>
                  </a:schemeClr>
                </a:solidFill>
              </a:rPr>
              <a:t>你能泡在“餐椅”吗？</a:t>
            </a:r>
            <a:br>
              <a:rPr lang="en-US" altLang="zh-CN" dirty="0">
                <a:solidFill>
                  <a:schemeClr val="accent5">
                    <a:lumMod val="40000"/>
                    <a:lumOff val="60000"/>
                  </a:schemeClr>
                </a:solidFill>
              </a:rPr>
            </a:br>
            <a:r>
              <a:rPr lang="en-US" sz="27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you dunk a “dining couch?”</a:t>
            </a:r>
            <a:endPar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905000"/>
            <a:ext cx="11125200" cy="4648200"/>
          </a:xfrm>
        </p:spPr>
        <p:txBody>
          <a:bodyPr>
            <a:normAutofit/>
          </a:bodyPr>
          <a:lstStyle/>
          <a:p>
            <a:r>
              <a:rPr lang="zh-CN" altLang="en-US" sz="3600" b="1" dirty="0">
                <a:solidFill>
                  <a:schemeClr val="bg1"/>
                </a:solidFill>
              </a:rPr>
              <a:t>考据一条规则说，更短的阅读是首选。 该规则将排除用餐沙发。</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00050" lvl="1" indent="0">
              <a:buNone/>
            </a:pP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rule of textual criticism says that </a:t>
            </a:r>
            <a:r>
              <a:rPr lang="en-US" sz="14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shorter reading is preferred</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rule would leave out </a:t>
            </a:r>
            <a:r>
              <a:rPr lang="en-US" sz="1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dining couches</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zh-CN" altLang="en-US" sz="3600" b="1" dirty="0">
                <a:solidFill>
                  <a:schemeClr val="bg1"/>
                </a:solidFill>
              </a:rPr>
              <a:t>另一条规则说，更难阅读是首选。 该规则将包括用餐沙发。</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00050" lvl="1" indent="0">
              <a:buNone/>
            </a:pP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Another rule says that </a:t>
            </a:r>
            <a:r>
              <a:rPr lang="en-US" sz="14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harder reading is preferred</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rule would include </a:t>
            </a:r>
            <a:r>
              <a:rPr lang="en-US" sz="1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dining couches</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zh-CN" altLang="en-US" sz="3600" b="1" dirty="0">
                <a:solidFill>
                  <a:schemeClr val="bg1"/>
                </a:solidFill>
              </a:rPr>
              <a:t>还一条规则是说，最古老和最好的手稿具有优先权。 证据在最古老和最好的手稿中几乎平均分配。</a:t>
            </a:r>
            <a:endParaRPr lang="en-US" sz="3600" b="1" dirty="0">
              <a:solidFill>
                <a:schemeClr val="bg1"/>
              </a:solidFill>
            </a:endParaRPr>
          </a:p>
          <a:p>
            <a:pPr marL="400050" lvl="1" indent="0">
              <a:buNone/>
            </a:pP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Another rule says that </a:t>
            </a:r>
            <a:r>
              <a:rPr lang="en-US" sz="14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oldest and best manuscripts carry preference.</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evidence is split almost equally among the oldest and best manuscripts.</a:t>
            </a:r>
            <a:endPar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25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DC0817-2AE3-AB4B-A772-ECEC7E86A8BF}"/>
              </a:ext>
            </a:extLst>
          </p:cNvPr>
          <p:cNvSpPr/>
          <p:nvPr/>
        </p:nvSpPr>
        <p:spPr>
          <a:xfrm>
            <a:off x="342900" y="305068"/>
            <a:ext cx="11506200" cy="6247864"/>
          </a:xfrm>
          <a:prstGeom prst="rect">
            <a:avLst/>
          </a:prstGeom>
        </p:spPr>
        <p:txBody>
          <a:bodyPr wrap="square">
            <a:spAutoFit/>
          </a:bodyPr>
          <a:lstStyle/>
          <a:p>
            <a:r>
              <a:rPr lang="ja-JP" altLang="en-US" sz="3200">
                <a:solidFill>
                  <a:schemeClr val="accent5">
                    <a:lumMod val="40000"/>
                    <a:lumOff val="60000"/>
                  </a:schemeClr>
                </a:solidFill>
              </a:rPr>
              <a:t>使徒行传 </a:t>
            </a:r>
            <a:r>
              <a:rPr lang="en-US" altLang="ja-JP" sz="3200" dirty="0">
                <a:solidFill>
                  <a:schemeClr val="accent5">
                    <a:lumMod val="40000"/>
                    <a:lumOff val="60000"/>
                  </a:schemeClr>
                </a:solidFill>
              </a:rPr>
              <a:t>19:1-5</a:t>
            </a:r>
          </a:p>
          <a:p>
            <a:r>
              <a:rPr lang="ja-JP" altLang="en-US" sz="3200">
                <a:solidFill>
                  <a:schemeClr val="bg1"/>
                </a:solidFill>
              </a:rPr>
              <a:t>亚波罗在哥林多的时候，</a:t>
            </a:r>
            <a:r>
              <a:rPr lang="ja-JP" altLang="en-US" sz="3200" u="sng">
                <a:solidFill>
                  <a:schemeClr val="bg1"/>
                </a:solidFill>
              </a:rPr>
              <a:t>保罗</a:t>
            </a:r>
            <a:r>
              <a:rPr lang="ja-JP" altLang="en-US" sz="3200">
                <a:solidFill>
                  <a:schemeClr val="bg1"/>
                </a:solidFill>
              </a:rPr>
              <a:t>经过了上边一带地方，就来到</a:t>
            </a:r>
            <a:r>
              <a:rPr lang="ja-JP" altLang="en-US" sz="3200" u="sng">
                <a:solidFill>
                  <a:schemeClr val="bg1"/>
                </a:solidFill>
              </a:rPr>
              <a:t>以弗所</a:t>
            </a:r>
            <a:r>
              <a:rPr lang="ja-JP" altLang="en-US" sz="3200">
                <a:solidFill>
                  <a:schemeClr val="bg1"/>
                </a:solidFill>
              </a:rPr>
              <a:t>。在那里遇见几个门徒， </a:t>
            </a:r>
            <a:r>
              <a:rPr lang="en-US" altLang="ja-JP" sz="3200" b="1" baseline="30000" dirty="0">
                <a:solidFill>
                  <a:schemeClr val="bg1"/>
                </a:solidFill>
              </a:rPr>
              <a:t>2 </a:t>
            </a:r>
            <a:r>
              <a:rPr lang="ja-JP" altLang="en-US" sz="3200">
                <a:solidFill>
                  <a:schemeClr val="bg1"/>
                </a:solidFill>
              </a:rPr>
              <a:t>问他们说：“你们信的时候受了圣灵没有？”他们回答说：“没有，也未曾听见有圣灵赐下来。” </a:t>
            </a:r>
            <a:r>
              <a:rPr lang="en-US" altLang="ja-JP" sz="3200" b="1" baseline="30000" dirty="0">
                <a:solidFill>
                  <a:schemeClr val="bg1"/>
                </a:solidFill>
              </a:rPr>
              <a:t>3 </a:t>
            </a:r>
            <a:r>
              <a:rPr lang="ja-JP" altLang="en-US" sz="3200" u="sng">
                <a:solidFill>
                  <a:schemeClr val="bg1"/>
                </a:solidFill>
              </a:rPr>
              <a:t>保罗</a:t>
            </a:r>
            <a:r>
              <a:rPr lang="ja-JP" altLang="en-US" sz="3200">
                <a:solidFill>
                  <a:schemeClr val="bg1"/>
                </a:solidFill>
              </a:rPr>
              <a:t>说：“这样，你们受的是什么</a:t>
            </a:r>
            <a:r>
              <a:rPr lang="ja-JP" altLang="en-US" sz="3200">
                <a:solidFill>
                  <a:srgbClr val="FFFF00"/>
                </a:solidFill>
              </a:rPr>
              <a:t>洗</a:t>
            </a:r>
            <a:r>
              <a:rPr lang="el-GR" altLang="ja-JP" sz="3200" dirty="0">
                <a:solidFill>
                  <a:srgbClr val="FFFF00"/>
                </a:solidFill>
              </a:rPr>
              <a:t>(βάπτισμα)</a:t>
            </a:r>
            <a:r>
              <a:rPr lang="ja-JP" altLang="en-US" sz="3200">
                <a:solidFill>
                  <a:schemeClr val="bg1"/>
                </a:solidFill>
              </a:rPr>
              <a:t>呢？”他们说：“是</a:t>
            </a:r>
            <a:r>
              <a:rPr lang="ja-JP" altLang="en-US" sz="3200" u="sng">
                <a:solidFill>
                  <a:schemeClr val="bg1"/>
                </a:solidFill>
              </a:rPr>
              <a:t>约翰</a:t>
            </a:r>
            <a:r>
              <a:rPr lang="ja-JP" altLang="en-US" sz="3200">
                <a:solidFill>
                  <a:schemeClr val="bg1"/>
                </a:solidFill>
              </a:rPr>
              <a:t>的</a:t>
            </a:r>
            <a:r>
              <a:rPr lang="ja-JP" altLang="en-US" sz="3200">
                <a:solidFill>
                  <a:srgbClr val="FFFF00"/>
                </a:solidFill>
              </a:rPr>
              <a:t>洗</a:t>
            </a:r>
            <a:r>
              <a:rPr lang="el-GR" altLang="ja-JP" sz="3200" dirty="0">
                <a:solidFill>
                  <a:srgbClr val="FFFF00"/>
                </a:solidFill>
              </a:rPr>
              <a:t>(βάπτισμα)</a:t>
            </a:r>
            <a:r>
              <a:rPr lang="ja-JP" altLang="en-US" sz="3200">
                <a:solidFill>
                  <a:schemeClr val="bg1"/>
                </a:solidFill>
              </a:rPr>
              <a:t>。” </a:t>
            </a:r>
            <a:r>
              <a:rPr lang="en-US" altLang="ja-JP" sz="3200" b="1" baseline="30000" dirty="0">
                <a:solidFill>
                  <a:schemeClr val="bg1"/>
                </a:solidFill>
              </a:rPr>
              <a:t>4 </a:t>
            </a:r>
            <a:r>
              <a:rPr lang="ja-JP" altLang="en-US" sz="3200" u="sng">
                <a:solidFill>
                  <a:schemeClr val="bg1"/>
                </a:solidFill>
              </a:rPr>
              <a:t>保罗</a:t>
            </a:r>
            <a:r>
              <a:rPr lang="ja-JP" altLang="en-US" sz="3200">
                <a:solidFill>
                  <a:schemeClr val="bg1"/>
                </a:solidFill>
              </a:rPr>
              <a:t>说：“</a:t>
            </a:r>
            <a:r>
              <a:rPr lang="ja-JP" altLang="en-US" sz="3200" u="sng">
                <a:solidFill>
                  <a:schemeClr val="bg1"/>
                </a:solidFill>
              </a:rPr>
              <a:t>约翰</a:t>
            </a:r>
            <a:r>
              <a:rPr lang="ja-JP" altLang="en-US" sz="3200">
                <a:solidFill>
                  <a:schemeClr val="bg1"/>
                </a:solidFill>
              </a:rPr>
              <a:t>所行的是悔改的洗，告诉百姓当信那在他以后要来的，就是耶稣。” </a:t>
            </a:r>
            <a:r>
              <a:rPr lang="en-US" altLang="ja-JP" sz="3200" b="1" baseline="30000" dirty="0">
                <a:solidFill>
                  <a:schemeClr val="bg1"/>
                </a:solidFill>
              </a:rPr>
              <a:t>5 </a:t>
            </a:r>
            <a:r>
              <a:rPr lang="ja-JP" altLang="en-US" sz="3200">
                <a:solidFill>
                  <a:schemeClr val="bg1"/>
                </a:solidFill>
              </a:rPr>
              <a:t>他们听见这话，就奉主耶稣的名受</a:t>
            </a:r>
            <a:r>
              <a:rPr lang="ja-JP" altLang="en-US" sz="3200">
                <a:solidFill>
                  <a:srgbClr val="FFFF00"/>
                </a:solidFill>
              </a:rPr>
              <a:t>洗</a:t>
            </a:r>
            <a:r>
              <a:rPr lang="el-GR" altLang="ja-JP" sz="3200" dirty="0">
                <a:solidFill>
                  <a:srgbClr val="FFFF00"/>
                </a:solidFill>
              </a:rPr>
              <a:t>(</a:t>
            </a:r>
            <a:r>
              <a:rPr lang="el-GR" altLang="ja-JP" sz="3200" dirty="0" err="1">
                <a:solidFill>
                  <a:srgbClr val="FFFF00"/>
                </a:solidFill>
              </a:rPr>
              <a:t>ἐβαπτίσθησαν</a:t>
            </a:r>
            <a:r>
              <a:rPr lang="el-GR" altLang="ja-JP" sz="3200" dirty="0">
                <a:solidFill>
                  <a:srgbClr val="FFFF00"/>
                </a:solidFill>
              </a:rPr>
              <a:t>)</a:t>
            </a:r>
            <a:r>
              <a:rPr lang="ja-JP" altLang="en-US" sz="3200">
                <a:solidFill>
                  <a:schemeClr val="bg1"/>
                </a:solidFill>
              </a:rPr>
              <a:t>。 </a:t>
            </a:r>
            <a:endParaRPr lang="en-US" altLang="ja-JP" sz="3200" dirty="0">
              <a:solidFill>
                <a:schemeClr val="bg1"/>
              </a:solidFill>
            </a:endParaRPr>
          </a:p>
          <a:p>
            <a:r>
              <a:rPr lang="en-US" b="1" dirty="0">
                <a:solidFill>
                  <a:schemeClr val="accent5">
                    <a:lumMod val="40000"/>
                    <a:lumOff val="60000"/>
                  </a:schemeClr>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ACTS 19:1-5</a:t>
            </a:r>
          </a:p>
          <a:p>
            <a:r>
              <a:rPr lang="en-US" b="1" dirty="0">
                <a:solidFill>
                  <a:schemeClr val="bg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W</a:t>
            </a:r>
            <a:r>
              <a:rPr lang="en-US" dirty="0">
                <a:solidFill>
                  <a:schemeClr val="bg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hile Apollos was at Corinth, Paul took the road through the interior and arrived at Ephesus. There he found some disciples and asked them, “Did you receive the Holy Spirit when you believed?” They answered, “No, we have not even heard that there is a Holy Spirit.” </a:t>
            </a:r>
          </a:p>
          <a:p>
            <a:pPr indent="457200"/>
            <a:r>
              <a:rPr lang="en-US" dirty="0">
                <a:solidFill>
                  <a:schemeClr val="bg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So Paul asked, “Then what baptism did you receive?” </a:t>
            </a:r>
          </a:p>
          <a:p>
            <a:pPr indent="457200"/>
            <a:r>
              <a:rPr lang="en-US" dirty="0">
                <a:solidFill>
                  <a:schemeClr val="bg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“John’s baptism (</a:t>
            </a:r>
            <a:r>
              <a:rPr lang="el-GR" dirty="0">
                <a:solidFill>
                  <a:schemeClr val="bg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βάπτισμα</a:t>
            </a:r>
            <a:r>
              <a:rPr lang="en-US" dirty="0">
                <a:solidFill>
                  <a:schemeClr val="bg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they replied. </a:t>
            </a:r>
          </a:p>
          <a:p>
            <a:pPr indent="457200"/>
            <a:r>
              <a:rPr lang="en-US" dirty="0">
                <a:solidFill>
                  <a:schemeClr val="bg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Paul said, “John’s baptism (</a:t>
            </a:r>
            <a:r>
              <a:rPr lang="el-GR" dirty="0">
                <a:solidFill>
                  <a:schemeClr val="bg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βάπτισμα</a:t>
            </a:r>
            <a:r>
              <a:rPr lang="en-US" dirty="0">
                <a:solidFill>
                  <a:schemeClr val="bg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was a baptism of repentance. He told the people to believe in the one coming after him, that is, in Jesus.” On hearing this, they were baptized (</a:t>
            </a:r>
            <a:r>
              <a:rPr lang="el-GR" dirty="0" err="1">
                <a:solidFill>
                  <a:schemeClr val="bg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ἐβαπτίσθησαν</a:t>
            </a:r>
            <a:r>
              <a:rPr lang="en-US" dirty="0">
                <a:solidFill>
                  <a:schemeClr val="bg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chemeClr val="bg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into the name of the Lord Jesus.”</a:t>
            </a:r>
            <a:endParaRPr lang="en-US" dirty="0">
              <a:solidFill>
                <a:schemeClr val="bg1"/>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3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93B27B-A1AC-9346-A92C-0CEE6702FD0A}"/>
              </a:ext>
            </a:extLst>
          </p:cNvPr>
          <p:cNvSpPr/>
          <p:nvPr/>
        </p:nvSpPr>
        <p:spPr>
          <a:xfrm>
            <a:off x="304800" y="838200"/>
            <a:ext cx="11734800" cy="4216539"/>
          </a:xfrm>
          <a:prstGeom prst="rect">
            <a:avLst/>
          </a:prstGeom>
        </p:spPr>
        <p:txBody>
          <a:bodyPr wrap="square">
            <a:spAutoFit/>
          </a:bodyPr>
          <a:lstStyle/>
          <a:p>
            <a:r>
              <a:rPr lang="ja-JP" altLang="en-US" sz="4000" b="1">
                <a:solidFill>
                  <a:schemeClr val="accent5">
                    <a:lumMod val="40000"/>
                    <a:lumOff val="60000"/>
                  </a:schemeClr>
                </a:solidFill>
                <a:uFill>
                  <a:solidFill>
                    <a:srgbClr val="000000"/>
                  </a:solidFill>
                </a:uFill>
                <a:latin typeface="SimSun" panose="02010600030101010101" pitchFamily="2" charset="-122"/>
                <a:ea typeface="SimSun" panose="02010600030101010101" pitchFamily="2" charset="-122"/>
                <a:cs typeface="Arial Unicode MS" panose="020B0604020202020204" pitchFamily="34" charset="-128"/>
              </a:rPr>
              <a:t>使徒行传 </a:t>
            </a:r>
            <a:r>
              <a:rPr lang="en-US" altLang="ja-JP" sz="4000" b="1" dirty="0">
                <a:solidFill>
                  <a:schemeClr val="accent5">
                    <a:lumMod val="40000"/>
                    <a:lumOff val="60000"/>
                  </a:schemeClr>
                </a:solidFill>
                <a:uFill>
                  <a:solidFill>
                    <a:srgbClr val="000000"/>
                  </a:solidFill>
                </a:uFill>
                <a:latin typeface="SimSun" panose="02010600030101010101" pitchFamily="2" charset="-122"/>
                <a:ea typeface="SimSun" panose="02010600030101010101" pitchFamily="2" charset="-122"/>
                <a:cs typeface="Arial Unicode MS" panose="020B0604020202020204" pitchFamily="34" charset="-128"/>
              </a:rPr>
              <a:t>2:17</a:t>
            </a:r>
          </a:p>
          <a:p>
            <a:r>
              <a:rPr lang="ja-JP" altLang="en-US" sz="4000" b="1">
                <a:solidFill>
                  <a:schemeClr val="bg1"/>
                </a:solidFill>
                <a:uFill>
                  <a:solidFill>
                    <a:srgbClr val="000000"/>
                  </a:solidFill>
                </a:uFill>
                <a:latin typeface="SimSun" panose="02010600030101010101" pitchFamily="2" charset="-122"/>
                <a:ea typeface="SimSun" panose="02010600030101010101" pitchFamily="2" charset="-122"/>
                <a:cs typeface="Arial Unicode MS" panose="020B0604020202020204" pitchFamily="34" charset="-128"/>
              </a:rPr>
              <a:t> </a:t>
            </a:r>
            <a:r>
              <a:rPr lang="en-US" altLang="ja-JP" sz="4000" b="1" dirty="0">
                <a:solidFill>
                  <a:schemeClr val="bg1"/>
                </a:solidFill>
                <a:uFill>
                  <a:solidFill>
                    <a:srgbClr val="000000"/>
                  </a:solidFill>
                </a:uFill>
                <a:latin typeface="SimSun" panose="02010600030101010101" pitchFamily="2" charset="-122"/>
                <a:ea typeface="SimSun" panose="02010600030101010101" pitchFamily="2" charset="-122"/>
                <a:cs typeface="Arial Unicode MS" panose="020B0604020202020204" pitchFamily="34" charset="-128"/>
              </a:rPr>
              <a:t>‘</a:t>
            </a:r>
            <a:r>
              <a:rPr lang="ja-JP" altLang="en-US" sz="4000" b="1">
                <a:solidFill>
                  <a:schemeClr val="bg1"/>
                </a:solidFill>
                <a:uFill>
                  <a:solidFill>
                    <a:srgbClr val="000000"/>
                  </a:solidFill>
                </a:uFill>
                <a:latin typeface="SimSun" panose="02010600030101010101" pitchFamily="2" charset="-122"/>
                <a:ea typeface="SimSun" panose="02010600030101010101" pitchFamily="2" charset="-122"/>
                <a:cs typeface="Arial Unicode MS" panose="020B0604020202020204" pitchFamily="34" charset="-128"/>
              </a:rPr>
              <a:t>神说：在末后的日子，我要将我的灵浇灌凡有血气的，你们的儿女要说预言，你们的少年</a:t>
            </a:r>
            <a:r>
              <a:rPr lang="zh-CN" altLang="en-US" sz="4000" b="1" dirty="0">
                <a:solidFill>
                  <a:schemeClr val="bg1"/>
                </a:solidFill>
                <a:uFill>
                  <a:solidFill>
                    <a:srgbClr val="000000"/>
                  </a:solidFill>
                </a:uFill>
                <a:latin typeface="SimSun" panose="02010600030101010101" pitchFamily="2" charset="-122"/>
                <a:ea typeface="SimSun" panose="02010600030101010101" pitchFamily="2" charset="-122"/>
                <a:cs typeface="Arial Unicode MS" panose="020B0604020202020204" pitchFamily="34" charset="-128"/>
              </a:rPr>
              <a:t> </a:t>
            </a:r>
            <a:r>
              <a:rPr lang="ja-JP" altLang="en-US" sz="4000" b="1">
                <a:solidFill>
                  <a:schemeClr val="bg1"/>
                </a:solidFill>
                <a:uFill>
                  <a:solidFill>
                    <a:srgbClr val="000000"/>
                  </a:solidFill>
                </a:uFill>
                <a:latin typeface="SimSun" panose="02010600030101010101" pitchFamily="2" charset="-122"/>
                <a:ea typeface="SimSun" panose="02010600030101010101" pitchFamily="2" charset="-122"/>
                <a:cs typeface="Arial Unicode MS" panose="020B0604020202020204" pitchFamily="34" charset="-128"/>
              </a:rPr>
              <a:t>人要见异象，老年人要做异梦。</a:t>
            </a:r>
            <a:endParaRPr lang="en-US" sz="4000" b="1" dirty="0">
              <a:solidFill>
                <a:schemeClr val="bg1"/>
              </a:solidFill>
              <a:uFill>
                <a:solidFill>
                  <a:srgbClr val="000000"/>
                </a:solidFill>
              </a:uFill>
              <a:latin typeface="SimSun" panose="02010600030101010101" pitchFamily="2" charset="-122"/>
              <a:ea typeface="SimSun" panose="02010600030101010101" pitchFamily="2" charset="-122"/>
              <a:cs typeface="Arial Unicode MS" panose="020B0604020202020204" pitchFamily="34" charset="-128"/>
            </a:endParaRPr>
          </a:p>
          <a:p>
            <a:endParaRPr lang="en-US" sz="2400" b="1" dirty="0">
              <a:solidFill>
                <a:schemeClr val="accent5">
                  <a:lumMod val="40000"/>
                  <a:lumOff val="60000"/>
                </a:schemeClr>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endParaRPr lang="en-US" sz="2400" b="1" dirty="0">
              <a:solidFill>
                <a:schemeClr val="accent5">
                  <a:lumMod val="40000"/>
                  <a:lumOff val="60000"/>
                </a:schemeClr>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endParaRPr lang="en-US" sz="2400" dirty="0">
              <a:solidFill>
                <a:schemeClr val="accent5">
                  <a:lumMod val="40000"/>
                  <a:lumOff val="60000"/>
                </a:schemeClr>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r>
              <a:rPr lang="en-US" dirty="0">
                <a:solidFill>
                  <a:schemeClr val="accent5">
                    <a:lumMod val="40000"/>
                    <a:lumOff val="60000"/>
                  </a:schemeClr>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ACTS 2:17</a:t>
            </a:r>
          </a:p>
          <a:p>
            <a:r>
              <a:rPr lang="en-US" dirty="0">
                <a:solidFill>
                  <a:schemeClr val="bg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“In the last days, God says, I will pour out my Spirit on all people.”</a:t>
            </a:r>
          </a:p>
        </p:txBody>
      </p:sp>
      <p:sp>
        <p:nvSpPr>
          <p:cNvPr id="3" name="Right Arrow 2">
            <a:extLst>
              <a:ext uri="{FF2B5EF4-FFF2-40B4-BE49-F238E27FC236}">
                <a16:creationId xmlns:a16="http://schemas.microsoft.com/office/drawing/2014/main" id="{C4827D71-616D-4445-8469-C97048E07090}"/>
              </a:ext>
            </a:extLst>
          </p:cNvPr>
          <p:cNvSpPr/>
          <p:nvPr/>
        </p:nvSpPr>
        <p:spPr>
          <a:xfrm rot="16200000">
            <a:off x="8871564" y="2653122"/>
            <a:ext cx="1611672" cy="457200"/>
          </a:xfrm>
          <a:prstGeom prst="rightArrow">
            <a:avLst>
              <a:gd name="adj1" fmla="val 30651"/>
              <a:gd name="adj2" fmla="val 5322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6B64736-4554-7045-8330-2055DE6C0573}"/>
              </a:ext>
            </a:extLst>
          </p:cNvPr>
          <p:cNvSpPr txBox="1"/>
          <p:nvPr/>
        </p:nvSpPr>
        <p:spPr>
          <a:xfrm>
            <a:off x="7772400" y="3687558"/>
            <a:ext cx="3581400" cy="707886"/>
          </a:xfrm>
          <a:prstGeom prst="rect">
            <a:avLst/>
          </a:prstGeom>
          <a:noFill/>
          <a:ln w="38100">
            <a:solidFill>
              <a:srgbClr val="FFFF00"/>
            </a:solidFill>
          </a:ln>
        </p:spPr>
        <p:txBody>
          <a:bodyPr wrap="square" rtlCol="0">
            <a:spAutoFit/>
          </a:bodyPr>
          <a:lstStyle/>
          <a:p>
            <a:pPr algn="ctr"/>
            <a:r>
              <a:rPr lang="ja-JP" altLang="en-US" sz="4000" b="1">
                <a:solidFill>
                  <a:schemeClr val="bg1"/>
                </a:solidFill>
                <a:uFill>
                  <a:solidFill>
                    <a:srgbClr val="000000"/>
                  </a:solidFill>
                </a:uFill>
                <a:latin typeface="SimSun" panose="02010600030101010101" pitchFamily="2" charset="-122"/>
                <a:ea typeface="SimSun" panose="02010600030101010101" pitchFamily="2" charset="-122"/>
                <a:cs typeface="Arial Unicode MS" panose="020B0604020202020204" pitchFamily="34" charset="-128"/>
              </a:rPr>
              <a:t>浇</a:t>
            </a:r>
            <a:r>
              <a:rPr lang="en-US" altLang="ja-JP" sz="2800" dirty="0">
                <a:solidFill>
                  <a:schemeClr val="bg1"/>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a:t>
            </a:r>
            <a:r>
              <a:rPr lang="en-US" sz="4000" dirty="0">
                <a:solidFill>
                  <a:schemeClr val="bg1"/>
                </a:solidFill>
                <a:latin typeface="Times New Roman" panose="02020603050405020304" pitchFamily="18" charset="0"/>
                <a:cs typeface="Times New Roman" panose="02020603050405020304" pitchFamily="18" charset="0"/>
              </a:rPr>
              <a:t>“baptism”</a:t>
            </a:r>
          </a:p>
        </p:txBody>
      </p:sp>
    </p:spTree>
    <p:extLst>
      <p:ext uri="{BB962C8B-B14F-4D97-AF65-F5344CB8AC3E}">
        <p14:creationId xmlns:p14="http://schemas.microsoft.com/office/powerpoint/2010/main" val="351565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66800"/>
            <a:ext cx="10134600" cy="2362200"/>
          </a:xfrm>
        </p:spPr>
        <p:txBody>
          <a:bodyPr>
            <a:normAutofit/>
          </a:bodyPr>
          <a:lstStyle/>
          <a:p>
            <a:r>
              <a:rPr lang="zh-CN" altLang="en-US" sz="6000" b="1" dirty="0">
                <a:solidFill>
                  <a:schemeClr val="accent5">
                    <a:lumMod val="40000"/>
                    <a:lumOff val="60000"/>
                  </a:schemeClr>
                </a:solidFill>
              </a:rPr>
              <a:t>“洗礼”或“施洗”的定义</a:t>
            </a:r>
            <a:br>
              <a:rPr lang="en-US" altLang="zh-CN" b="1" dirty="0">
                <a:solidFill>
                  <a:schemeClr val="accent5">
                    <a:lumMod val="40000"/>
                    <a:lumOff val="60000"/>
                  </a:schemeClr>
                </a:solidFill>
              </a:rPr>
            </a:br>
            <a:r>
              <a:rPr lang="en-US" sz="2800"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definition of “baptism” or “baptize”</a:t>
            </a:r>
          </a:p>
        </p:txBody>
      </p:sp>
      <p:sp>
        <p:nvSpPr>
          <p:cNvPr id="3" name="Content Placeholder 2"/>
          <p:cNvSpPr>
            <a:spLocks noGrp="1"/>
          </p:cNvSpPr>
          <p:nvPr>
            <p:ph idx="1"/>
          </p:nvPr>
        </p:nvSpPr>
        <p:spPr>
          <a:xfrm>
            <a:off x="3962400" y="3429000"/>
            <a:ext cx="4038600" cy="1524000"/>
          </a:xfrm>
        </p:spPr>
        <p:txBody>
          <a:bodyPr>
            <a:noAutofit/>
          </a:bodyPr>
          <a:lstStyle/>
          <a:p>
            <a:r>
              <a:rPr lang="zh-CN" altLang="en-US" sz="5400" b="1" dirty="0">
                <a:solidFill>
                  <a:schemeClr val="bg1"/>
                </a:solidFill>
              </a:rPr>
              <a:t>洗或应用水</a:t>
            </a:r>
            <a:endParaRPr lang="en-US" sz="5400" b="1" dirty="0">
              <a:solidFill>
                <a:schemeClr val="bg1"/>
              </a:solidFill>
            </a:endParaRPr>
          </a:p>
          <a:p>
            <a:pPr marL="400050" lvl="1" indent="0">
              <a:buNone/>
            </a:pPr>
            <a:r>
              <a:rPr lang="en-US" sz="2000" dirty="0">
                <a:solidFill>
                  <a:schemeClr val="bg1"/>
                </a:solidFill>
                <a:latin typeface="Arial" panose="020B0604020202020204" pitchFamily="34" charset="0"/>
                <a:cs typeface="Arial" panose="020B0604020202020204" pitchFamily="34" charset="0"/>
              </a:rPr>
              <a:t>To wash or apply water</a:t>
            </a:r>
          </a:p>
        </p:txBody>
      </p:sp>
    </p:spTree>
    <p:extLst>
      <p:ext uri="{BB962C8B-B14F-4D97-AF65-F5344CB8AC3E}">
        <p14:creationId xmlns:p14="http://schemas.microsoft.com/office/powerpoint/2010/main" val="8220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799" y="2209800"/>
            <a:ext cx="10744200" cy="3662541"/>
          </a:xfrm>
          <a:prstGeom prst="rect">
            <a:avLst/>
          </a:prstGeom>
        </p:spPr>
        <p:txBody>
          <a:bodyPr wrap="square">
            <a:spAutoFit/>
          </a:bodyPr>
          <a:lstStyle/>
          <a:p>
            <a:pPr lvl="0"/>
            <a:r>
              <a:rPr lang="ja-JP" altLang="en-US" sz="4000" b="1">
                <a:solidFill>
                  <a:schemeClr val="accent5">
                    <a:lumMod val="40000"/>
                    <a:lumOff val="6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马太福音 </a:t>
            </a:r>
            <a:r>
              <a:rPr lang="en-US" altLang="ja-JP" sz="4000" b="1" dirty="0">
                <a:solidFill>
                  <a:schemeClr val="accent5">
                    <a:lumMod val="40000"/>
                    <a:lumOff val="6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3:11</a:t>
            </a:r>
          </a:p>
          <a:p>
            <a:pPr lvl="0"/>
            <a:r>
              <a:rPr lang="en-US" altLang="ja-JP" sz="40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a:t>
            </a:r>
            <a:r>
              <a:rPr lang="ja-JP" altLang="en-US" sz="40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我是用水给你们施</a:t>
            </a:r>
            <a:r>
              <a:rPr lang="ja-JP" altLang="en-US" sz="4000" b="1">
                <a:solidFill>
                  <a:srgbClr val="FFFF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洗</a:t>
            </a:r>
            <a:r>
              <a:rPr lang="ja-JP" altLang="en-US" sz="40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，叫你们悔改；但那在我以后来的，能力比我更大，我就是给他提鞋也不配，他要用圣灵与火给你们施</a:t>
            </a:r>
            <a:r>
              <a:rPr lang="ja-JP" altLang="en-US" sz="4000" b="1">
                <a:solidFill>
                  <a:srgbClr val="FFFF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洗</a:t>
            </a:r>
            <a:r>
              <a:rPr lang="ja-JP" altLang="en-US" sz="40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a:t>
            </a:r>
            <a:endParaRPr lang="en-US" altLang="ja-JP" sz="40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endParaRPr>
          </a:p>
          <a:p>
            <a:pPr lvl="0"/>
            <a:endParaRPr lang="en-US" altLang="ja-JP"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Matthew 3:11</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baptize</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you with water for repentance. But after me will come one who is more powerful than I, whose sandals I am not fit to carry. He will </a:t>
            </a:r>
            <a:r>
              <a:rPr lang="en-US"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baptize</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you with the Holy Spirit and with fire.”</a:t>
            </a:r>
          </a:p>
        </p:txBody>
      </p:sp>
      <p:sp>
        <p:nvSpPr>
          <p:cNvPr id="5" name="TextBox 4"/>
          <p:cNvSpPr txBox="1"/>
          <p:nvPr/>
        </p:nvSpPr>
        <p:spPr>
          <a:xfrm>
            <a:off x="1776539" y="609600"/>
            <a:ext cx="8562721" cy="1292662"/>
          </a:xfrm>
          <a:prstGeom prst="rect">
            <a:avLst/>
          </a:prstGeom>
          <a:noFill/>
        </p:spPr>
        <p:txBody>
          <a:bodyPr wrap="square" rtlCol="0">
            <a:spAutoFit/>
          </a:bodyPr>
          <a:lstStyle/>
          <a:p>
            <a:pPr algn="ctr"/>
            <a:r>
              <a:rPr lang="zh-CN" altLang="en-US" sz="5400" b="1" dirty="0">
                <a:solidFill>
                  <a:schemeClr val="accent5">
                    <a:lumMod val="40000"/>
                    <a:lumOff val="60000"/>
                  </a:schemeClr>
                </a:solidFill>
                <a:latin typeface="SimSun" panose="02010600030101010101" pitchFamily="2" charset="-122"/>
                <a:ea typeface="SimSun" panose="02010600030101010101" pitchFamily="2" charset="-122"/>
              </a:rPr>
              <a:t>“洗礼”一词的其他用法</a:t>
            </a:r>
            <a:endParaRPr lang="en-US" sz="5400" b="1" dirty="0">
              <a:solidFill>
                <a:schemeClr val="accent5">
                  <a:lumMod val="40000"/>
                  <a:lumOff val="60000"/>
                </a:schemeClr>
              </a:solidFill>
              <a:latin typeface="SimSun" panose="02010600030101010101" pitchFamily="2" charset="-122"/>
              <a:ea typeface="SimSun" panose="02010600030101010101" pitchFamily="2" charset="-122"/>
            </a:endParaRPr>
          </a:p>
          <a:p>
            <a:pPr algn="ctr"/>
            <a:r>
              <a:rPr lang="en-US" sz="2400"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Uses of the Term “Baptism”</a:t>
            </a:r>
          </a:p>
        </p:txBody>
      </p:sp>
    </p:spTree>
    <p:extLst>
      <p:ext uri="{BB962C8B-B14F-4D97-AF65-F5344CB8AC3E}">
        <p14:creationId xmlns:p14="http://schemas.microsoft.com/office/powerpoint/2010/main" val="1868819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EFCE30-A38E-2046-BE89-933EC99FA707}"/>
              </a:ext>
            </a:extLst>
          </p:cNvPr>
          <p:cNvSpPr/>
          <p:nvPr/>
        </p:nvSpPr>
        <p:spPr>
          <a:xfrm>
            <a:off x="609600" y="1981200"/>
            <a:ext cx="11049000" cy="3816429"/>
          </a:xfrm>
          <a:prstGeom prst="rect">
            <a:avLst/>
          </a:prstGeom>
        </p:spPr>
        <p:txBody>
          <a:bodyPr wrap="square">
            <a:spAutoFit/>
          </a:bodyPr>
          <a:lstStyle/>
          <a:p>
            <a:pPr lvl="0"/>
            <a:r>
              <a:rPr lang="ja-JP" altLang="en-US" sz="4000" b="1">
                <a:solidFill>
                  <a:schemeClr val="accent5">
                    <a:lumMod val="40000"/>
                    <a:lumOff val="6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路加福音 </a:t>
            </a:r>
            <a:r>
              <a:rPr lang="en-US" altLang="ja-JP" sz="4000" b="1" dirty="0">
                <a:solidFill>
                  <a:schemeClr val="accent5">
                    <a:lumMod val="40000"/>
                    <a:lumOff val="6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12:49-50</a:t>
            </a:r>
          </a:p>
          <a:p>
            <a:pPr lvl="0"/>
            <a:r>
              <a:rPr lang="en-US" altLang="ja-JP" sz="40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a:t>
            </a:r>
            <a:r>
              <a:rPr lang="ja-JP" altLang="en-US" sz="40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我来要把火丢在地上，倘若已经着起来，不也是我所愿意的吗？ 我有当受的</a:t>
            </a:r>
            <a:r>
              <a:rPr lang="ja-JP" altLang="en-US" sz="4000" b="1">
                <a:solidFill>
                  <a:srgbClr val="FFFF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洗</a:t>
            </a:r>
            <a:r>
              <a:rPr lang="ja-JP" altLang="en-US" sz="40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还没有成就，我是何等地迫切呢！</a:t>
            </a:r>
            <a:endParaRPr lang="en-US" altLang="ja-JP" sz="40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endParaRPr>
          </a:p>
          <a:p>
            <a:pPr lvl="0"/>
            <a:endParaRPr lang="en-US" sz="2800" dirty="0">
              <a:solidFill>
                <a:schemeClr val="accent5">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12:49-50</a:t>
            </a:r>
          </a:p>
          <a:p>
            <a:pPr lvl="0"/>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have come to bring fire on the earth, and how I wish it were already kindled! But I have a baptism to undergo, and how distressed I am until it is completed!”</a:t>
            </a:r>
          </a:p>
        </p:txBody>
      </p:sp>
      <p:sp>
        <p:nvSpPr>
          <p:cNvPr id="4" name="TextBox 3">
            <a:extLst>
              <a:ext uri="{FF2B5EF4-FFF2-40B4-BE49-F238E27FC236}">
                <a16:creationId xmlns:a16="http://schemas.microsoft.com/office/drawing/2014/main" id="{6A3DB31D-D292-0747-A9E7-FF2E8DA652C4}"/>
              </a:ext>
            </a:extLst>
          </p:cNvPr>
          <p:cNvSpPr txBox="1"/>
          <p:nvPr/>
        </p:nvSpPr>
        <p:spPr>
          <a:xfrm>
            <a:off x="1776539" y="609600"/>
            <a:ext cx="8562721" cy="1292662"/>
          </a:xfrm>
          <a:prstGeom prst="rect">
            <a:avLst/>
          </a:prstGeom>
          <a:noFill/>
        </p:spPr>
        <p:txBody>
          <a:bodyPr wrap="square" rtlCol="0">
            <a:spAutoFit/>
          </a:bodyPr>
          <a:lstStyle/>
          <a:p>
            <a:pPr algn="ctr"/>
            <a:r>
              <a:rPr lang="zh-CN" altLang="en-US" sz="5400" b="1" dirty="0">
                <a:solidFill>
                  <a:schemeClr val="accent5">
                    <a:lumMod val="40000"/>
                    <a:lumOff val="60000"/>
                  </a:schemeClr>
                </a:solidFill>
                <a:latin typeface="SimSun" panose="02010600030101010101" pitchFamily="2" charset="-122"/>
                <a:ea typeface="SimSun" panose="02010600030101010101" pitchFamily="2" charset="-122"/>
              </a:rPr>
              <a:t>“洗礼”一词的其他用法</a:t>
            </a:r>
            <a:endParaRPr lang="en-US" sz="5400" b="1" dirty="0">
              <a:solidFill>
                <a:schemeClr val="accent5">
                  <a:lumMod val="40000"/>
                  <a:lumOff val="60000"/>
                </a:schemeClr>
              </a:solidFill>
              <a:latin typeface="SimSun" panose="02010600030101010101" pitchFamily="2" charset="-122"/>
              <a:ea typeface="SimSun" panose="02010600030101010101" pitchFamily="2" charset="-122"/>
            </a:endParaRPr>
          </a:p>
          <a:p>
            <a:pPr algn="ctr"/>
            <a:r>
              <a:rPr lang="en-US" sz="2400"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Uses of the Term “Baptism”</a:t>
            </a:r>
          </a:p>
        </p:txBody>
      </p:sp>
    </p:spTree>
    <p:extLst>
      <p:ext uri="{BB962C8B-B14F-4D97-AF65-F5344CB8AC3E}">
        <p14:creationId xmlns:p14="http://schemas.microsoft.com/office/powerpoint/2010/main" val="2248665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981200"/>
            <a:ext cx="10820400" cy="3662541"/>
          </a:xfrm>
          <a:prstGeom prst="rect">
            <a:avLst/>
          </a:prstGeom>
        </p:spPr>
        <p:txBody>
          <a:bodyPr wrap="square">
            <a:spAutoFit/>
          </a:bodyPr>
          <a:lstStyle/>
          <a:p>
            <a:pPr lvl="0"/>
            <a:r>
              <a:rPr lang="ja-JP" altLang="en-US" sz="4000">
                <a:solidFill>
                  <a:schemeClr val="accent5">
                    <a:lumMod val="40000"/>
                    <a:lumOff val="6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哥林多前书 </a:t>
            </a:r>
            <a:r>
              <a:rPr lang="en-US" altLang="ja-JP" sz="4000" dirty="0">
                <a:solidFill>
                  <a:schemeClr val="accent5">
                    <a:lumMod val="40000"/>
                    <a:lumOff val="60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10:1-2</a:t>
            </a:r>
          </a:p>
          <a:p>
            <a:pPr lvl="0"/>
            <a:r>
              <a:rPr lang="ja-JP" altLang="en-US" sz="400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弟兄们，我不愿意你们不晓得：我们的祖宗从前都在云下，都从海中经过，都在云里、海里受</a:t>
            </a:r>
            <a:r>
              <a:rPr lang="ja-JP" altLang="en-US" sz="4000">
                <a:solidFill>
                  <a:srgbClr val="FFFF00"/>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洗</a:t>
            </a:r>
            <a:r>
              <a:rPr lang="ja-JP" altLang="en-US" sz="400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归了摩西，</a:t>
            </a:r>
            <a:endParaRPr lang="en-US" altLang="ja-JP" sz="4000"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endParaRPr>
          </a:p>
          <a:p>
            <a:pPr lvl="0"/>
            <a:endParaRPr lang="en-US" dirty="0">
              <a:solidFill>
                <a:schemeClr val="accent5">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Corinthians 10:1-2</a:t>
            </a:r>
          </a:p>
          <a:p>
            <a:pPr lvl="0"/>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I do not want you to be unaware, brethren, that our fathers were all under the cloud and all passed through the sea; and all were </a:t>
            </a:r>
            <a:r>
              <a:rPr lang="en-US"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baptized</a:t>
            </a: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into Moses in the cloud and in the sea.”</a:t>
            </a:r>
          </a:p>
        </p:txBody>
      </p:sp>
      <p:sp>
        <p:nvSpPr>
          <p:cNvPr id="6" name="TextBox 5">
            <a:extLst>
              <a:ext uri="{FF2B5EF4-FFF2-40B4-BE49-F238E27FC236}">
                <a16:creationId xmlns:a16="http://schemas.microsoft.com/office/drawing/2014/main" id="{08CB0B55-73D5-E745-BBC0-7BA5E1D6483D}"/>
              </a:ext>
            </a:extLst>
          </p:cNvPr>
          <p:cNvSpPr txBox="1"/>
          <p:nvPr/>
        </p:nvSpPr>
        <p:spPr>
          <a:xfrm>
            <a:off x="1600200" y="533400"/>
            <a:ext cx="8562721" cy="1292662"/>
          </a:xfrm>
          <a:prstGeom prst="rect">
            <a:avLst/>
          </a:prstGeom>
          <a:noFill/>
        </p:spPr>
        <p:txBody>
          <a:bodyPr wrap="square" rtlCol="0">
            <a:spAutoFit/>
          </a:bodyPr>
          <a:lstStyle/>
          <a:p>
            <a:pPr algn="ctr"/>
            <a:r>
              <a:rPr lang="zh-CN" altLang="en-US" sz="5400" b="1" dirty="0">
                <a:solidFill>
                  <a:schemeClr val="accent5">
                    <a:lumMod val="40000"/>
                    <a:lumOff val="60000"/>
                  </a:schemeClr>
                </a:solidFill>
                <a:latin typeface="SimSun" panose="02010600030101010101" pitchFamily="2" charset="-122"/>
                <a:ea typeface="SimSun" panose="02010600030101010101" pitchFamily="2" charset="-122"/>
              </a:rPr>
              <a:t>“洗礼”一词的其他用法</a:t>
            </a:r>
            <a:endParaRPr lang="en-US" sz="5400" b="1" dirty="0">
              <a:solidFill>
                <a:schemeClr val="accent5">
                  <a:lumMod val="40000"/>
                  <a:lumOff val="60000"/>
                </a:schemeClr>
              </a:solidFill>
              <a:latin typeface="SimSun" panose="02010600030101010101" pitchFamily="2" charset="-122"/>
              <a:ea typeface="SimSun" panose="02010600030101010101" pitchFamily="2" charset="-122"/>
            </a:endParaRPr>
          </a:p>
          <a:p>
            <a:pPr algn="ctr"/>
            <a:r>
              <a:rPr lang="en-US" sz="2400" b="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Uses of the Term “Baptism”</a:t>
            </a:r>
          </a:p>
        </p:txBody>
      </p:sp>
    </p:spTree>
    <p:extLst>
      <p:ext uri="{BB962C8B-B14F-4D97-AF65-F5344CB8AC3E}">
        <p14:creationId xmlns:p14="http://schemas.microsoft.com/office/powerpoint/2010/main" val="2248665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5600" y="2095500"/>
            <a:ext cx="5943600" cy="2667000"/>
          </a:xfrm>
        </p:spPr>
        <p:txBody>
          <a:bodyPr>
            <a:noAutofit/>
          </a:bodyPr>
          <a:lstStyle/>
          <a:p>
            <a:r>
              <a:rPr lang="zh-CN" altLang="en-US" sz="7200" b="1" dirty="0">
                <a:solidFill>
                  <a:schemeClr val="bg1"/>
                </a:solidFill>
              </a:rPr>
              <a:t>家庭作业</a:t>
            </a:r>
            <a:br>
              <a:rPr lang="en-US" altLang="zh-CN" sz="6000" b="1" dirty="0">
                <a:solidFill>
                  <a:schemeClr val="bg1"/>
                </a:solidFill>
              </a:rPr>
            </a:b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Homework</a:t>
            </a:r>
            <a:endPar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05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0" y="1981200"/>
            <a:ext cx="5943600" cy="2590800"/>
          </a:xfrm>
        </p:spPr>
        <p:txBody>
          <a:bodyPr>
            <a:noAutofit/>
          </a:bodyPr>
          <a:lstStyle/>
          <a:p>
            <a:r>
              <a:rPr lang="zh-CN" altLang="en-US" sz="9600" b="1" dirty="0">
                <a:solidFill>
                  <a:schemeClr val="bg1"/>
                </a:solidFill>
              </a:rPr>
              <a:t>介绍</a:t>
            </a:r>
            <a:br>
              <a:rPr lang="en-US" altLang="zh-CN" sz="6000" b="1" dirty="0">
                <a:solidFill>
                  <a:schemeClr val="bg1"/>
                </a:solidFill>
              </a:rPr>
            </a:br>
            <a:r>
              <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Introductions</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947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9400" y="1981200"/>
            <a:ext cx="5943600" cy="2514600"/>
          </a:xfrm>
        </p:spPr>
        <p:txBody>
          <a:bodyPr>
            <a:noAutofit/>
          </a:bodyPr>
          <a:lstStyle/>
          <a:p>
            <a:r>
              <a:rPr lang="zh-CN" altLang="en-US" sz="9600" b="1" dirty="0">
                <a:solidFill>
                  <a:schemeClr val="bg1"/>
                </a:solidFill>
              </a:rPr>
              <a:t>开始祷告</a:t>
            </a:r>
            <a:br>
              <a:rPr lang="en-US" altLang="zh-CN" sz="6000" b="1" dirty="0">
                <a:solidFill>
                  <a:schemeClr val="bg1"/>
                </a:solidFill>
              </a:rPr>
            </a:br>
            <a:r>
              <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Opening Prayer</a:t>
            </a:r>
            <a:endParaRPr lang="en-US"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52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10972800" cy="1145628"/>
          </a:xfrm>
        </p:spPr>
        <p:txBody>
          <a:bodyPr>
            <a:noAutofit/>
          </a:bodyPr>
          <a:lstStyle/>
          <a:p>
            <a:r>
              <a:rPr lang="zh-CN" altLang="en-US" sz="5400" b="1" dirty="0">
                <a:solidFill>
                  <a:schemeClr val="accent5">
                    <a:lumMod val="40000"/>
                    <a:lumOff val="60000"/>
                  </a:schemeClr>
                </a:solidFill>
              </a:rPr>
              <a:t>学习提纲</a:t>
            </a:r>
            <a:br>
              <a:rPr lang="en-US" altLang="zh-CN" dirty="0">
                <a:solidFill>
                  <a:schemeClr val="accent5">
                    <a:lumMod val="40000"/>
                    <a:lumOff val="60000"/>
                  </a:schemeClr>
                </a:solidFill>
              </a:rPr>
            </a:br>
            <a:r>
              <a:rPr lang="en-US" sz="24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Outline of Our Study </a:t>
            </a:r>
          </a:p>
        </p:txBody>
      </p:sp>
      <p:sp>
        <p:nvSpPr>
          <p:cNvPr id="4" name="Content Placeholder 3"/>
          <p:cNvSpPr>
            <a:spLocks noGrp="1"/>
          </p:cNvSpPr>
          <p:nvPr>
            <p:ph idx="1"/>
          </p:nvPr>
        </p:nvSpPr>
        <p:spPr>
          <a:xfrm>
            <a:off x="1447800" y="1432035"/>
            <a:ext cx="7467600" cy="5486400"/>
          </a:xfrm>
        </p:spPr>
        <p:txBody>
          <a:bodyPr>
            <a:noAutofit/>
          </a:bodyPr>
          <a:lstStyle/>
          <a:p>
            <a:pPr marL="0" indent="0" fontAlgn="base">
              <a:buNone/>
            </a:pP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zh-CN" altLang="en-US" sz="3600" b="1" dirty="0">
                <a:solidFill>
                  <a:schemeClr val="bg1"/>
                </a:solidFill>
              </a:rPr>
              <a:t>洗礼这词的意义</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fontAlgn="base">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Meaning Of The Word “Baptism”</a:t>
            </a:r>
          </a:p>
          <a:p>
            <a:pPr marL="0" lvl="0" indent="0" fontAlgn="base">
              <a:buNone/>
            </a:pP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zh-CN" altLang="en-US" sz="3600" b="1" dirty="0">
                <a:solidFill>
                  <a:schemeClr val="bg1"/>
                </a:solidFill>
              </a:rPr>
              <a:t>约翰洗礼的事工和施洗的仪式</a:t>
            </a:r>
            <a:endParaRPr lang="en-US" altLang="zh-CN" sz="3600" b="1" dirty="0">
              <a:solidFill>
                <a:schemeClr val="bg1"/>
              </a:solidFill>
            </a:endParaRPr>
          </a:p>
          <a:p>
            <a:pPr marL="0" lvl="0" indent="0" fontAlgn="base">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Ceremonial Washings and the Ministry of John the Baptist</a:t>
            </a:r>
          </a:p>
          <a:p>
            <a:pPr marL="0" indent="0" fontAlgn="base">
              <a:buNone/>
            </a:pP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zh-CN" altLang="en-US" sz="3600" b="1" dirty="0">
                <a:solidFill>
                  <a:schemeClr val="bg1"/>
                </a:solidFill>
              </a:rPr>
              <a:t>耶稣的洗礼</a:t>
            </a:r>
            <a:endParaRPr lang="en-US" sz="3600" b="1" dirty="0">
              <a:solidFill>
                <a:schemeClr val="bg1"/>
              </a:solidFill>
            </a:endParaRPr>
          </a:p>
          <a:p>
            <a:pPr marL="0" lvl="0" indent="0" fontAlgn="base">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Baptism of Jesus</a:t>
            </a:r>
          </a:p>
          <a:p>
            <a:pPr marL="0" indent="0" fontAlgn="base">
              <a:buNone/>
            </a:pPr>
            <a:r>
              <a:rPr lang="en-US" altLang="zh-CN" sz="3600" dirty="0">
                <a:solidFill>
                  <a:schemeClr val="bg1"/>
                </a:solidFill>
              </a:rPr>
              <a:t>4. </a:t>
            </a:r>
            <a:r>
              <a:rPr lang="zh-CN" altLang="en-US" sz="3600" b="1" dirty="0">
                <a:solidFill>
                  <a:schemeClr val="bg1"/>
                </a:solidFill>
              </a:rPr>
              <a:t>基督设立的洗礼研究所</a:t>
            </a:r>
            <a:r>
              <a:rPr lang="en-US" sz="3600" b="1" dirty="0">
                <a:solidFill>
                  <a:schemeClr val="bg1"/>
                </a:solidFill>
              </a:rPr>
              <a:t> </a:t>
            </a:r>
          </a:p>
          <a:p>
            <a:pPr marL="0" indent="0" fontAlgn="base">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Baptism Instituted by Christ</a:t>
            </a:r>
          </a:p>
          <a:p>
            <a:pPr marL="457200" indent="-457200" fontAlgn="base">
              <a:buFont typeface="Arial" panose="020B0604020202020204" pitchFamily="34" charset="0"/>
              <a:buAutoNum type="arabicPeriod" startAt="5"/>
            </a:pPr>
            <a:r>
              <a:rPr lang="zh-CN" altLang="en-US" sz="3600" b="1" dirty="0">
                <a:solidFill>
                  <a:schemeClr val="bg1"/>
                </a:solidFill>
              </a:rPr>
              <a:t>早期基督徒的洗礼实践</a:t>
            </a:r>
            <a:endParaRPr lang="en-US" altLang="zh-CN" sz="3600" b="1" dirty="0">
              <a:solidFill>
                <a:schemeClr val="bg1"/>
              </a:solidFill>
            </a:endParaRPr>
          </a:p>
          <a:p>
            <a:pPr marL="0" indent="0" fontAlgn="base">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Practice of Baptism among Early Christians</a:t>
            </a:r>
          </a:p>
        </p:txBody>
      </p:sp>
    </p:spTree>
    <p:extLst>
      <p:ext uri="{BB962C8B-B14F-4D97-AF65-F5344CB8AC3E}">
        <p14:creationId xmlns:p14="http://schemas.microsoft.com/office/powerpoint/2010/main" val="2515495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11658600" cy="1371600"/>
          </a:xfrm>
        </p:spPr>
        <p:txBody>
          <a:bodyPr>
            <a:noAutofit/>
          </a:bodyPr>
          <a:lstStyle/>
          <a:p>
            <a:r>
              <a:rPr lang="zh-CN" altLang="en-US" sz="5400" b="1" dirty="0">
                <a:solidFill>
                  <a:schemeClr val="accent5">
                    <a:lumMod val="40000"/>
                    <a:lumOff val="60000"/>
                  </a:schemeClr>
                </a:solidFill>
              </a:rPr>
              <a:t>学习提纲（继续）</a:t>
            </a:r>
            <a:br>
              <a:rPr lang="en-US" altLang="zh-CN" sz="4800" dirty="0">
                <a:solidFill>
                  <a:schemeClr val="accent5">
                    <a:lumMod val="40000"/>
                    <a:lumOff val="60000"/>
                  </a:schemeClr>
                </a:solidFill>
              </a:rPr>
            </a:br>
            <a:r>
              <a:rPr lang="en-US" sz="24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Outline of Our Study (Continued</a:t>
            </a:r>
            <a:r>
              <a:rPr lang="zh-CN" altLang="en-US" sz="24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8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914400" y="1981200"/>
            <a:ext cx="10287000" cy="4724400"/>
          </a:xfrm>
        </p:spPr>
        <p:txBody>
          <a:bodyPr>
            <a:noAutofit/>
          </a:bodyPr>
          <a:lstStyle/>
          <a:p>
            <a:pPr marL="0" indent="0" fontAlgn="base">
              <a:buNone/>
            </a:pPr>
            <a:r>
              <a:rPr lang="en-US" altLang="zh-CN"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zh-CN" altLang="en-US" sz="3600" b="1" dirty="0">
                <a:solidFill>
                  <a:schemeClr val="bg1"/>
                </a:solidFill>
              </a:rPr>
              <a:t>今日洗礼的实行</a:t>
            </a:r>
            <a:endParaRPr lang="en-US" altLang="zh-C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fontAlgn="base">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Practice of Baptism Today</a:t>
            </a:r>
          </a:p>
          <a:p>
            <a:pPr marL="0" lvl="0" indent="0" fontAlgn="base">
              <a:buNone/>
            </a:pPr>
            <a:r>
              <a:rPr lang="en-US" altLang="zh-CN"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a:t>
            </a:r>
            <a:r>
              <a:rPr lang="zh-CN" altLang="en-US" sz="3600" b="1" dirty="0">
                <a:solidFill>
                  <a:schemeClr val="bg1"/>
                </a:solidFill>
              </a:rPr>
              <a:t>洗礼与原罪</a:t>
            </a:r>
            <a:endParaRPr lang="en-US" sz="3600" b="1" dirty="0">
              <a:solidFill>
                <a:schemeClr val="bg1"/>
              </a:solidFill>
            </a:endParaRPr>
          </a:p>
          <a:p>
            <a:pPr marL="0" indent="0" fontAlgn="base">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Baptism and Original Sin</a:t>
            </a:r>
          </a:p>
          <a:p>
            <a:pPr marL="0" indent="0">
              <a:buNone/>
            </a:pPr>
            <a:r>
              <a:rPr lang="en-US" altLang="zh-CN" sz="3600" dirty="0">
                <a:solidFill>
                  <a:schemeClr val="bg1"/>
                </a:solidFill>
              </a:rPr>
              <a:t>8. </a:t>
            </a:r>
            <a:r>
              <a:rPr lang="zh-CN" altLang="en-US" sz="3600" b="1" dirty="0">
                <a:solidFill>
                  <a:schemeClr val="bg1"/>
                </a:solidFill>
              </a:rPr>
              <a:t>洗礼与信仰</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Baptism and Faith </a:t>
            </a:r>
          </a:p>
          <a:p>
            <a:pPr marL="0" indent="0" fontAlgn="base">
              <a:buNone/>
            </a:pPr>
            <a:r>
              <a:rPr lang="en-US" altLang="zh-CN" sz="3600" dirty="0">
                <a:solidFill>
                  <a:schemeClr val="bg1"/>
                </a:solidFill>
              </a:rPr>
              <a:t>9. </a:t>
            </a:r>
            <a:r>
              <a:rPr lang="zh-CN" altLang="en-US" sz="3600" b="1" dirty="0">
                <a:solidFill>
                  <a:schemeClr val="bg1"/>
                </a:solidFill>
              </a:rPr>
              <a:t>执行洗礼</a:t>
            </a:r>
            <a:endParaRPr lang="en-US" altLang="zh-C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fontAlgn="base">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Performing Baptisms</a:t>
            </a:r>
          </a:p>
        </p:txBody>
      </p:sp>
    </p:spTree>
    <p:extLst>
      <p:ext uri="{BB962C8B-B14F-4D97-AF65-F5344CB8AC3E}">
        <p14:creationId xmlns:p14="http://schemas.microsoft.com/office/powerpoint/2010/main" val="260194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229600" cy="1281379"/>
          </a:xfrm>
        </p:spPr>
        <p:txBody>
          <a:bodyPr>
            <a:normAutofit/>
          </a:bodyPr>
          <a:lstStyle/>
          <a:p>
            <a:r>
              <a:rPr lang="zh-CN" altLang="en-US" sz="5400" b="1" dirty="0">
                <a:solidFill>
                  <a:schemeClr val="accent5">
                    <a:lumMod val="40000"/>
                    <a:lumOff val="60000"/>
                  </a:schemeClr>
                </a:solidFill>
              </a:rPr>
              <a:t>这课程的目的</a:t>
            </a:r>
            <a:br>
              <a:rPr lang="en-US" altLang="zh-CN" sz="4800" b="1" dirty="0">
                <a:solidFill>
                  <a:schemeClr val="accent5">
                    <a:lumMod val="40000"/>
                    <a:lumOff val="60000"/>
                  </a:schemeClr>
                </a:solidFill>
              </a:rPr>
            </a:br>
            <a:r>
              <a:rPr lang="en-US" sz="22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purposes of this course</a:t>
            </a:r>
          </a:p>
        </p:txBody>
      </p:sp>
      <p:sp>
        <p:nvSpPr>
          <p:cNvPr id="3" name="Content Placeholder 2"/>
          <p:cNvSpPr>
            <a:spLocks noGrp="1"/>
          </p:cNvSpPr>
          <p:nvPr>
            <p:ph idx="1"/>
          </p:nvPr>
        </p:nvSpPr>
        <p:spPr>
          <a:xfrm>
            <a:off x="685800" y="1752600"/>
            <a:ext cx="11049000" cy="4586021"/>
          </a:xfrm>
        </p:spPr>
        <p:txBody>
          <a:bodyPr>
            <a:normAutofit/>
          </a:bodyPr>
          <a:lstStyle/>
          <a:p>
            <a:pPr>
              <a:buClr>
                <a:srgbClr val="00B0F0"/>
              </a:buClr>
            </a:pPr>
            <a:r>
              <a:rPr lang="zh-CN" altLang="en-US" sz="3600" b="1" dirty="0">
                <a:solidFill>
                  <a:schemeClr val="bg1"/>
                </a:solidFill>
              </a:rPr>
              <a:t>更多了解有关圣经中的洗礼</a:t>
            </a:r>
            <a:endPar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00050" lvl="1" indent="0">
              <a:buClr>
                <a:srgbClr val="00B0F0"/>
              </a:buClr>
              <a:buNone/>
            </a:pP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learn more about baptism in the Bible</a:t>
            </a:r>
          </a:p>
          <a:p>
            <a:pPr>
              <a:buClr>
                <a:srgbClr val="00B0F0"/>
              </a:buClr>
            </a:pPr>
            <a:r>
              <a:rPr lang="zh-CN" altLang="en-US" sz="3600" b="1" dirty="0">
                <a:solidFill>
                  <a:schemeClr val="bg1"/>
                </a:solidFill>
              </a:rPr>
              <a:t>对我们自己的洗礼增加感恩</a:t>
            </a:r>
            <a:endPar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00050" lvl="1" indent="0">
              <a:buClr>
                <a:srgbClr val="00B0F0"/>
              </a:buClr>
              <a:buNone/>
            </a:pP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grow in appreciation for our own baptism</a:t>
            </a:r>
          </a:p>
          <a:p>
            <a:pPr>
              <a:buClr>
                <a:srgbClr val="00B0F0"/>
              </a:buClr>
            </a:pPr>
            <a:r>
              <a:rPr lang="zh-CN" altLang="en-US" sz="3600" b="1" dirty="0">
                <a:solidFill>
                  <a:schemeClr val="bg1"/>
                </a:solidFill>
              </a:rPr>
              <a:t>如同使徒的教导，我们要学习发展的洗礼</a:t>
            </a:r>
            <a:endPar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00050" lvl="1" indent="0">
              <a:buClr>
                <a:srgbClr val="00B0F0"/>
              </a:buClr>
              <a:buNone/>
            </a:pP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learn to live out our baptism as the apostles teach us</a:t>
            </a:r>
          </a:p>
          <a:p>
            <a:pPr>
              <a:buClr>
                <a:srgbClr val="00B0F0"/>
              </a:buClr>
            </a:pPr>
            <a:r>
              <a:rPr lang="zh-CN" altLang="en-US" sz="3600" b="1" dirty="0">
                <a:solidFill>
                  <a:schemeClr val="bg1"/>
                </a:solidFill>
              </a:rPr>
              <a:t>我们自己要做好准备回答每个人的任何问题，为什么我们相信并且我们为什么要做所做的事情</a:t>
            </a:r>
          </a:p>
          <a:p>
            <a:pPr marL="400050" lvl="1" indent="0">
              <a:buClr>
                <a:srgbClr val="00B0F0"/>
              </a:buClr>
              <a:buNone/>
            </a:pP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prepare ourselves to give an answer to anyone who asks why we believe and do what we do</a:t>
            </a:r>
          </a:p>
        </p:txBody>
      </p:sp>
    </p:spTree>
    <p:extLst>
      <p:ext uri="{BB962C8B-B14F-4D97-AF65-F5344CB8AC3E}">
        <p14:creationId xmlns:p14="http://schemas.microsoft.com/office/powerpoint/2010/main" val="15913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8382000" cy="2971800"/>
          </a:xfrm>
        </p:spPr>
        <p:txBody>
          <a:bodyPr>
            <a:noAutofit/>
          </a:bodyPr>
          <a:lstStyle/>
          <a:p>
            <a:r>
              <a:rPr lang="zh-CN" altLang="en-US" sz="4800" b="1" dirty="0">
                <a:solidFill>
                  <a:schemeClr val="bg1"/>
                </a:solidFill>
              </a:rPr>
              <a:t>“施洗”和“洗礼”</a:t>
            </a:r>
            <a:br>
              <a:rPr lang="en-US" altLang="zh-CN" sz="4000" b="1" dirty="0">
                <a:solidFill>
                  <a:schemeClr val="bg1"/>
                </a:solidFill>
              </a:rPr>
            </a:b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“baptize” and “baptism”</a:t>
            </a:r>
            <a:br>
              <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zh-CN" altLang="en-US" sz="4800" b="1" dirty="0">
                <a:solidFill>
                  <a:schemeClr val="bg1"/>
                </a:solidFill>
              </a:rPr>
              <a:t>新约希腊词：</a:t>
            </a:r>
            <a:r>
              <a:rPr lang="en-US" sz="4800" dirty="0">
                <a:solidFill>
                  <a:schemeClr val="bg1"/>
                </a:solidFill>
                <a:effectLst>
                  <a:outerShdw blurRad="38100" dist="38100" dir="2700000" algn="tl">
                    <a:srgbClr val="000000">
                      <a:alpha val="43137"/>
                    </a:srgbClr>
                  </a:outerShdw>
                </a:effectLst>
              </a:rPr>
              <a:t>βαπ</a:t>
            </a:r>
            <a:r>
              <a:rPr lang="en-US" sz="4800" dirty="0" err="1">
                <a:solidFill>
                  <a:schemeClr val="bg1"/>
                </a:solidFill>
                <a:effectLst>
                  <a:outerShdw blurRad="38100" dist="38100" dir="2700000" algn="tl">
                    <a:srgbClr val="000000">
                      <a:alpha val="43137"/>
                    </a:srgbClr>
                  </a:outerShdw>
                </a:effectLst>
              </a:rPr>
              <a:t>τίζω</a:t>
            </a:r>
            <a:br>
              <a:rPr lang="en-US" sz="4000"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NT Greek word : </a:t>
            </a:r>
            <a:r>
              <a:rPr lang="en-US" sz="2400" dirty="0">
                <a:solidFill>
                  <a:schemeClr val="bg1"/>
                </a:solidFill>
                <a:effectLst>
                  <a:outerShdw blurRad="38100" dist="38100" dir="2700000" algn="tl">
                    <a:srgbClr val="000000">
                      <a:alpha val="43137"/>
                    </a:srgbClr>
                  </a:outerShdw>
                </a:effectLst>
              </a:rPr>
              <a:t>βαπ</a:t>
            </a:r>
            <a:r>
              <a:rPr lang="en-US" sz="2400" dirty="0" err="1">
                <a:solidFill>
                  <a:schemeClr val="bg1"/>
                </a:solidFill>
                <a:effectLst>
                  <a:outerShdw blurRad="38100" dist="38100" dir="2700000" algn="tl">
                    <a:srgbClr val="000000">
                      <a:alpha val="43137"/>
                    </a:srgbClr>
                  </a:outerShdw>
                </a:effectLst>
              </a:rPr>
              <a:t>τίζω</a:t>
            </a:r>
            <a:endParaRPr lang="en-US" sz="4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29000" y="4114800"/>
            <a:ext cx="5638800" cy="2209800"/>
          </a:xfrm>
        </p:spPr>
        <p:txBody>
          <a:bodyPr>
            <a:normAutofit/>
          </a:bodyPr>
          <a:lstStyle/>
          <a:p>
            <a:r>
              <a:rPr lang="zh-CN" altLang="en-US" b="1" dirty="0">
                <a:solidFill>
                  <a:schemeClr val="accent5">
                    <a:lumMod val="40000"/>
                    <a:lumOff val="60000"/>
                  </a:schemeClr>
                </a:solidFill>
              </a:rPr>
              <a:t>在</a:t>
            </a:r>
            <a:r>
              <a:rPr lang="en-US" altLang="zh-CN" b="1" dirty="0">
                <a:solidFill>
                  <a:schemeClr val="accent5">
                    <a:lumMod val="40000"/>
                    <a:lumOff val="60000"/>
                  </a:schemeClr>
                </a:solidFill>
              </a:rPr>
              <a:t>NT</a:t>
            </a:r>
            <a:r>
              <a:rPr lang="zh-CN" altLang="en-US" b="1" dirty="0">
                <a:solidFill>
                  <a:schemeClr val="accent5">
                    <a:lumMod val="40000"/>
                    <a:lumOff val="60000"/>
                  </a:schemeClr>
                </a:solidFill>
              </a:rPr>
              <a:t>使用了</a:t>
            </a:r>
            <a:r>
              <a:rPr lang="en-US" altLang="zh-CN" b="1" dirty="0">
                <a:solidFill>
                  <a:schemeClr val="accent5">
                    <a:lumMod val="40000"/>
                    <a:lumOff val="60000"/>
                  </a:schemeClr>
                </a:solidFill>
              </a:rPr>
              <a:t>100 </a:t>
            </a:r>
            <a:r>
              <a:rPr lang="zh-CN" altLang="en-US" b="1" dirty="0">
                <a:solidFill>
                  <a:schemeClr val="accent5">
                    <a:lumMod val="40000"/>
                    <a:lumOff val="60000"/>
                  </a:schemeClr>
                </a:solidFill>
              </a:rPr>
              <a:t>次</a:t>
            </a:r>
          </a:p>
          <a:p>
            <a:r>
              <a:rPr lang="en-US" sz="2000" dirty="0">
                <a:solidFill>
                  <a:schemeClr val="accent5">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Used 100 times in the NT</a:t>
            </a:r>
          </a:p>
          <a:p>
            <a:r>
              <a:rPr lang="zh-CN" altLang="en-US" b="1" dirty="0">
                <a:solidFill>
                  <a:schemeClr val="accent5">
                    <a:lumMod val="40000"/>
                    <a:lumOff val="60000"/>
                  </a:schemeClr>
                </a:solidFill>
              </a:rPr>
              <a:t>总是直译，但有</a:t>
            </a:r>
            <a:r>
              <a:rPr lang="en-US" b="1" dirty="0">
                <a:solidFill>
                  <a:schemeClr val="accent5">
                    <a:lumMod val="40000"/>
                    <a:lumOff val="60000"/>
                  </a:schemeClr>
                </a:solidFill>
              </a:rPr>
              <a:t> 3 </a:t>
            </a:r>
            <a:r>
              <a:rPr lang="zh-CN" altLang="en-US" b="1" dirty="0">
                <a:solidFill>
                  <a:schemeClr val="accent5">
                    <a:lumMod val="40000"/>
                    <a:lumOff val="60000"/>
                  </a:schemeClr>
                </a:solidFill>
              </a:rPr>
              <a:t>个例外</a:t>
            </a:r>
            <a:endParaRPr lang="en-US" b="1" dirty="0">
              <a:solidFill>
                <a:schemeClr val="accent5">
                  <a:lumMod val="40000"/>
                  <a:lumOff val="60000"/>
                </a:schemeClr>
              </a:solidFill>
            </a:endParaRPr>
          </a:p>
          <a:p>
            <a:r>
              <a:rPr lang="en-US" sz="2000" dirty="0">
                <a:solidFill>
                  <a:schemeClr val="accent5">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Always transliterated, with 3 exceptions</a:t>
            </a:r>
          </a:p>
        </p:txBody>
      </p:sp>
    </p:spTree>
    <p:extLst>
      <p:ext uri="{BB962C8B-B14F-4D97-AF65-F5344CB8AC3E}">
        <p14:creationId xmlns:p14="http://schemas.microsoft.com/office/powerpoint/2010/main" val="83897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0641"/>
            <a:ext cx="8382000" cy="533400"/>
          </a:xfrm>
        </p:spPr>
        <p:txBody>
          <a:bodyPr>
            <a:noAutofit/>
          </a:bodyPr>
          <a:lstStyle/>
          <a:p>
            <a:r>
              <a:rPr lang="en-US" sz="4000" dirty="0">
                <a:solidFill>
                  <a:schemeClr val="bg1"/>
                </a:solidFill>
                <a:effectLst>
                  <a:outerShdw blurRad="38100" dist="38100" dir="2700000" algn="tl">
                    <a:srgbClr val="000000">
                      <a:alpha val="43137"/>
                    </a:srgbClr>
                  </a:outerShdw>
                </a:effectLst>
              </a:rPr>
              <a:t>βαπ</a:t>
            </a:r>
            <a:r>
              <a:rPr lang="en-US" sz="4000" dirty="0" err="1">
                <a:solidFill>
                  <a:schemeClr val="bg1"/>
                </a:solidFill>
                <a:effectLst>
                  <a:outerShdw blurRad="38100" dist="38100" dir="2700000" algn="tl">
                    <a:srgbClr val="000000">
                      <a:alpha val="43137"/>
                    </a:srgbClr>
                  </a:outerShdw>
                </a:effectLst>
              </a:rPr>
              <a:t>τίζω</a:t>
            </a:r>
            <a:endParaRPr lang="en-US" sz="40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4300" y="838200"/>
            <a:ext cx="11811000" cy="6314236"/>
          </a:xfrm>
        </p:spPr>
        <p:txBody>
          <a:bodyPr>
            <a:noAutofit/>
          </a:bodyPr>
          <a:lstStyle/>
          <a:p>
            <a:pPr lvl="0">
              <a:buClr>
                <a:srgbClr val="00B0F0"/>
              </a:buClr>
            </a:pPr>
            <a:r>
              <a:rPr lang="ja-JP" altLang="en-US" sz="3600">
                <a:solidFill>
                  <a:schemeClr val="bg1"/>
                </a:solidFill>
                <a:latin typeface="SimSun" panose="02010600030101010101" pitchFamily="2" charset="-122"/>
                <a:ea typeface="SimSun" panose="02010600030101010101" pitchFamily="2" charset="-122"/>
              </a:rPr>
              <a:t>马可福音</a:t>
            </a:r>
            <a:r>
              <a:rPr lang="en-US" altLang="ja-JP" sz="3600" dirty="0">
                <a:solidFill>
                  <a:schemeClr val="bg1"/>
                </a:solidFill>
                <a:latin typeface="SimSun" panose="02010600030101010101" pitchFamily="2" charset="-122"/>
                <a:ea typeface="SimSun" panose="02010600030101010101" pitchFamily="2" charset="-122"/>
              </a:rPr>
              <a:t>7:3-4</a:t>
            </a:r>
            <a:r>
              <a:rPr lang="zh-CN" altLang="en-US" sz="3600" dirty="0">
                <a:solidFill>
                  <a:schemeClr val="bg1"/>
                </a:solidFill>
                <a:latin typeface="SimSun" panose="02010600030101010101" pitchFamily="2" charset="-122"/>
                <a:ea typeface="SimSun" panose="02010600030101010101" pitchFamily="2" charset="-122"/>
              </a:rPr>
              <a:t>（</a:t>
            </a:r>
            <a:r>
              <a:rPr lang="ja-JP" altLang="en-US" sz="3600">
                <a:solidFill>
                  <a:schemeClr val="bg1"/>
                </a:solidFill>
                <a:latin typeface="SimSun" panose="02010600030101010101" pitchFamily="2" charset="-122"/>
                <a:ea typeface="SimSun" panose="02010600030101010101" pitchFamily="2" charset="-122"/>
              </a:rPr>
              <a:t>原来法利赛人和犹太人都拘守古人的遗传</a:t>
            </a:r>
            <a:r>
              <a:rPr lang="zh-CN" altLang="en-US" sz="3600" dirty="0">
                <a:solidFill>
                  <a:schemeClr val="bg1"/>
                </a:solidFill>
                <a:latin typeface="SimSun" panose="02010600030101010101" pitchFamily="2" charset="-122"/>
                <a:ea typeface="SimSun" panose="02010600030101010101" pitchFamily="2" charset="-122"/>
              </a:rPr>
              <a:t>，</a:t>
            </a:r>
            <a:r>
              <a:rPr lang="ja-JP" altLang="en-US" sz="3600">
                <a:solidFill>
                  <a:schemeClr val="bg1"/>
                </a:solidFill>
                <a:latin typeface="SimSun" panose="02010600030101010101" pitchFamily="2" charset="-122"/>
                <a:ea typeface="SimSun" panose="02010600030101010101" pitchFamily="2" charset="-122"/>
              </a:rPr>
              <a:t>若不仔细洗</a:t>
            </a:r>
            <a:r>
              <a:rPr lang="en-US" altLang="ja-JP" sz="3600" dirty="0">
                <a:solidFill>
                  <a:schemeClr val="bg1"/>
                </a:solidFill>
                <a:latin typeface="SimSun" panose="02010600030101010101" pitchFamily="2" charset="-122"/>
                <a:ea typeface="SimSun" panose="02010600030101010101" pitchFamily="2" charset="-122"/>
              </a:rPr>
              <a:t>[</a:t>
            </a:r>
            <a:r>
              <a:rPr lang="el-GR" sz="3600" dirty="0" err="1">
                <a:solidFill>
                  <a:schemeClr val="bg1"/>
                </a:solidFill>
                <a:ea typeface="SimSun" panose="02010600030101010101" pitchFamily="2" charset="-122"/>
              </a:rPr>
              <a:t>νίψωνται</a:t>
            </a:r>
            <a:r>
              <a:rPr lang="el-GR" sz="3600" dirty="0">
                <a:solidFill>
                  <a:schemeClr val="bg1"/>
                </a:solidFill>
                <a:ea typeface="SimSun" panose="02010600030101010101" pitchFamily="2" charset="-122"/>
              </a:rPr>
              <a:t>]</a:t>
            </a:r>
            <a:r>
              <a:rPr lang="ja-JP" altLang="en-US" sz="3600">
                <a:solidFill>
                  <a:schemeClr val="bg1"/>
                </a:solidFill>
                <a:latin typeface="SimSun" panose="02010600030101010101" pitchFamily="2" charset="-122"/>
                <a:ea typeface="SimSun" panose="02010600030101010101" pitchFamily="2" charset="-122"/>
              </a:rPr>
              <a:t>手就不吃饭</a:t>
            </a:r>
            <a:r>
              <a:rPr lang="en-US" altLang="ja-JP" sz="3600" dirty="0">
                <a:solidFill>
                  <a:schemeClr val="bg1"/>
                </a:solidFill>
                <a:latin typeface="SimSun" panose="02010600030101010101" pitchFamily="2" charset="-122"/>
                <a:ea typeface="SimSun" panose="02010600030101010101" pitchFamily="2" charset="-122"/>
              </a:rPr>
              <a:t>;</a:t>
            </a:r>
            <a:r>
              <a:rPr lang="ja-JP" altLang="en-US" sz="3600">
                <a:solidFill>
                  <a:schemeClr val="bg1"/>
                </a:solidFill>
                <a:latin typeface="SimSun" panose="02010600030101010101" pitchFamily="2" charset="-122"/>
                <a:ea typeface="SimSun" panose="02010600030101010101" pitchFamily="2" charset="-122"/>
              </a:rPr>
              <a:t>从市上来</a:t>
            </a:r>
            <a:r>
              <a:rPr lang="en-US" altLang="ja-JP" sz="3600" dirty="0">
                <a:solidFill>
                  <a:schemeClr val="bg1"/>
                </a:solidFill>
                <a:latin typeface="SimSun" panose="02010600030101010101" pitchFamily="2" charset="-122"/>
                <a:ea typeface="SimSun" panose="02010600030101010101" pitchFamily="2" charset="-122"/>
              </a:rPr>
              <a:t>,</a:t>
            </a:r>
            <a:r>
              <a:rPr lang="ja-JP" altLang="en-US" sz="3600">
                <a:solidFill>
                  <a:schemeClr val="bg1"/>
                </a:solidFill>
                <a:latin typeface="SimSun" panose="02010600030101010101" pitchFamily="2" charset="-122"/>
                <a:ea typeface="SimSun" panose="02010600030101010101" pitchFamily="2" charset="-122"/>
              </a:rPr>
              <a:t>若不洗</a:t>
            </a:r>
            <a:r>
              <a:rPr lang="en-US" altLang="ja-JP" sz="3600" dirty="0">
                <a:solidFill>
                  <a:schemeClr val="bg1"/>
                </a:solidFill>
                <a:latin typeface="SimSun" panose="02010600030101010101" pitchFamily="2" charset="-122"/>
                <a:ea typeface="SimSun" panose="02010600030101010101" pitchFamily="2" charset="-122"/>
              </a:rPr>
              <a:t>[</a:t>
            </a:r>
            <a:r>
              <a:rPr lang="el-GR" sz="3600" dirty="0" err="1">
                <a:solidFill>
                  <a:schemeClr val="bg1"/>
                </a:solidFill>
                <a:ea typeface="SimSun" panose="02010600030101010101" pitchFamily="2" charset="-122"/>
              </a:rPr>
              <a:t>βαπτίσωνται</a:t>
            </a:r>
            <a:r>
              <a:rPr lang="el-GR" sz="3600" dirty="0">
                <a:solidFill>
                  <a:schemeClr val="bg1"/>
                </a:solidFill>
                <a:ea typeface="SimSun" panose="02010600030101010101" pitchFamily="2" charset="-122"/>
              </a:rPr>
              <a:t>]</a:t>
            </a:r>
            <a:r>
              <a:rPr lang="ja-JP" altLang="en-US" sz="3600">
                <a:solidFill>
                  <a:schemeClr val="bg1"/>
                </a:solidFill>
                <a:latin typeface="SimSun" panose="02010600030101010101" pitchFamily="2" charset="-122"/>
                <a:ea typeface="SimSun" panose="02010600030101010101" pitchFamily="2" charset="-122"/>
              </a:rPr>
              <a:t>浴也不吃饭</a:t>
            </a:r>
            <a:r>
              <a:rPr lang="en-US" altLang="ja-JP" sz="3600" dirty="0">
                <a:solidFill>
                  <a:schemeClr val="bg1"/>
                </a:solidFill>
                <a:latin typeface="SimSun" panose="02010600030101010101" pitchFamily="2" charset="-122"/>
                <a:ea typeface="SimSun" panose="02010600030101010101" pitchFamily="2" charset="-122"/>
              </a:rPr>
              <a:t>;</a:t>
            </a:r>
            <a:r>
              <a:rPr lang="ja-JP" altLang="en-US" sz="3600">
                <a:solidFill>
                  <a:schemeClr val="bg1"/>
                </a:solidFill>
                <a:latin typeface="SimSun" panose="02010600030101010101" pitchFamily="2" charset="-122"/>
                <a:ea typeface="SimSun" panose="02010600030101010101" pitchFamily="2" charset="-122"/>
              </a:rPr>
              <a:t>还有好些别的规矩</a:t>
            </a:r>
            <a:r>
              <a:rPr lang="en-US" altLang="ja-JP" sz="3600" dirty="0">
                <a:solidFill>
                  <a:schemeClr val="bg1"/>
                </a:solidFill>
                <a:latin typeface="SimSun" panose="02010600030101010101" pitchFamily="2" charset="-122"/>
                <a:ea typeface="SimSun" panose="02010600030101010101" pitchFamily="2" charset="-122"/>
              </a:rPr>
              <a:t>,</a:t>
            </a:r>
            <a:r>
              <a:rPr lang="ja-JP" altLang="en-US" sz="3600">
                <a:solidFill>
                  <a:schemeClr val="bg1"/>
                </a:solidFill>
                <a:latin typeface="SimSun" panose="02010600030101010101" pitchFamily="2" charset="-122"/>
                <a:ea typeface="SimSun" panose="02010600030101010101" pitchFamily="2" charset="-122"/>
              </a:rPr>
              <a:t>他们历代拘守</a:t>
            </a:r>
            <a:r>
              <a:rPr lang="en-US" altLang="ja-JP" sz="3600" dirty="0">
                <a:solidFill>
                  <a:schemeClr val="bg1"/>
                </a:solidFill>
                <a:latin typeface="SimSun" panose="02010600030101010101" pitchFamily="2" charset="-122"/>
                <a:ea typeface="SimSun" panose="02010600030101010101" pitchFamily="2" charset="-122"/>
              </a:rPr>
              <a:t>,</a:t>
            </a:r>
            <a:r>
              <a:rPr lang="ja-JP" altLang="en-US" sz="3600">
                <a:solidFill>
                  <a:schemeClr val="bg1"/>
                </a:solidFill>
                <a:latin typeface="SimSun" panose="02010600030101010101" pitchFamily="2" charset="-122"/>
                <a:ea typeface="SimSun" panose="02010600030101010101" pitchFamily="2" charset="-122"/>
              </a:rPr>
              <a:t>就是洗</a:t>
            </a:r>
            <a:r>
              <a:rPr lang="en-US" altLang="ja-JP" sz="3600" dirty="0">
                <a:solidFill>
                  <a:schemeClr val="bg1"/>
                </a:solidFill>
                <a:latin typeface="SimSun" panose="02010600030101010101" pitchFamily="2" charset="-122"/>
                <a:ea typeface="SimSun" panose="02010600030101010101" pitchFamily="2" charset="-122"/>
              </a:rPr>
              <a:t>[</a:t>
            </a:r>
            <a:r>
              <a:rPr lang="el-GR" sz="3600" dirty="0" err="1">
                <a:solidFill>
                  <a:schemeClr val="bg1"/>
                </a:solidFill>
                <a:ea typeface="SimSun" panose="02010600030101010101" pitchFamily="2" charset="-122"/>
              </a:rPr>
              <a:t>βαπτισμοὺς</a:t>
            </a:r>
            <a:r>
              <a:rPr lang="el-GR" sz="3600" dirty="0">
                <a:solidFill>
                  <a:schemeClr val="bg1"/>
                </a:solidFill>
                <a:ea typeface="SimSun" panose="02010600030101010101" pitchFamily="2" charset="-122"/>
              </a:rPr>
              <a:t>]</a:t>
            </a:r>
            <a:r>
              <a:rPr lang="ja-JP" altLang="en-US" sz="3600">
                <a:solidFill>
                  <a:schemeClr val="bg1"/>
                </a:solidFill>
                <a:latin typeface="SimSun" panose="02010600030101010101" pitchFamily="2" charset="-122"/>
                <a:ea typeface="SimSun" panose="02010600030101010101" pitchFamily="2" charset="-122"/>
              </a:rPr>
              <a:t>杯、罐、铜器等物</a:t>
            </a:r>
            <a:r>
              <a:rPr lang="en-US" altLang="ja-JP" sz="3600" dirty="0">
                <a:solidFill>
                  <a:schemeClr val="bg1"/>
                </a:solidFill>
                <a:latin typeface="SimSun" panose="02010600030101010101" pitchFamily="2" charset="-122"/>
                <a:ea typeface="SimSun" panose="02010600030101010101" pitchFamily="2" charset="-122"/>
              </a:rPr>
              <a:t>.</a:t>
            </a:r>
            <a:r>
              <a:rPr lang="ja-JP" altLang="en-US" sz="3600">
                <a:solidFill>
                  <a:schemeClr val="bg1"/>
                </a:solidFill>
                <a:latin typeface="SimSun" panose="02010600030101010101" pitchFamily="2" charset="-122"/>
                <a:ea typeface="SimSun" panose="02010600030101010101" pitchFamily="2" charset="-122"/>
              </a:rPr>
              <a:t>）</a:t>
            </a:r>
          </a:p>
          <a:p>
            <a:pPr marL="400050" lvl="1" indent="0">
              <a:buNone/>
            </a:pPr>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 7:3-4   The Pharisees and all the Jews do not eat unless they give their hands a ceremonial washing [Gr:</a:t>
            </a:r>
            <a:r>
              <a:rPr lang="el-G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1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νίψωνται</a:t>
            </a:r>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holding to the tradition of the elders. </a:t>
            </a:r>
            <a:r>
              <a:rPr lang="en-US" sz="18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When they come from the marketplace they do not eat unless they </a:t>
            </a:r>
            <a:r>
              <a:rPr lang="en-US" sz="18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wash </a:t>
            </a:r>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 </a:t>
            </a:r>
            <a:r>
              <a:rPr lang="el-GR" sz="1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βαπτίσωνται</a:t>
            </a:r>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they observe many other traditions, such as the </a:t>
            </a:r>
            <a:r>
              <a:rPr lang="en-US" sz="18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washing</a:t>
            </a:r>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 </a:t>
            </a:r>
            <a:r>
              <a:rPr lang="el-GR" sz="1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βαπτισμοὺς</a:t>
            </a:r>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cups, pitchers and kettles.</a:t>
            </a:r>
          </a:p>
          <a:p>
            <a:pPr lvl="0"/>
            <a:r>
              <a:rPr lang="ja-JP" altLang="en-US" sz="360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路加福音 </a:t>
            </a:r>
            <a:r>
              <a:rPr lang="en-US" altLang="ja-JP" sz="3600"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11:38-39 </a:t>
            </a:r>
            <a:r>
              <a:rPr lang="ja-JP" altLang="en-US" sz="360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这法利赛人看见耶稣饭前不洗</a:t>
            </a:r>
            <a:r>
              <a:rPr lang="en-US" altLang="ja-JP" sz="3600"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r>
              <a:rPr lang="el-GR" sz="3600" dirty="0" err="1">
                <a:solidFill>
                  <a:schemeClr val="bg1"/>
                </a:solidFill>
                <a:effectLst>
                  <a:outerShdw blurRad="38100" dist="38100" dir="2700000" algn="tl">
                    <a:srgbClr val="000000">
                      <a:alpha val="43137"/>
                    </a:srgbClr>
                  </a:outerShdw>
                </a:effectLst>
                <a:ea typeface="SimSun" panose="02010600030101010101" pitchFamily="2" charset="-122"/>
              </a:rPr>
              <a:t>ἐβαπτίσθη</a:t>
            </a:r>
            <a:r>
              <a:rPr lang="el-GR" sz="3600" dirty="0">
                <a:solidFill>
                  <a:schemeClr val="bg1"/>
                </a:solidFill>
                <a:effectLst>
                  <a:outerShdw blurRad="38100" dist="38100" dir="2700000" algn="tl">
                    <a:srgbClr val="000000">
                      <a:alpha val="43137"/>
                    </a:srgbClr>
                  </a:outerShdw>
                </a:effectLst>
                <a:ea typeface="SimSun" panose="02010600030101010101" pitchFamily="2" charset="-122"/>
              </a:rPr>
              <a:t>]</a:t>
            </a:r>
            <a:r>
              <a:rPr lang="ja-JP" altLang="en-US" sz="360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手便诧异。 主对他说：“如今你们法利赛人洗净杯盘的外面，你们里面却满了勒索和邪恶</a:t>
            </a:r>
            <a:r>
              <a:rPr lang="ja-JP" altLang="en-US" sz="400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p>
          <a:p>
            <a:pPr marL="400050" lvl="1" indent="0">
              <a:buNone/>
            </a:pPr>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11:38-39 “But the Pharisee, noticing that Jesus did not first wash [Gr:</a:t>
            </a:r>
            <a:r>
              <a:rPr lang="el-GR" sz="1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ἐβαπτίσθη</a:t>
            </a:r>
            <a:r>
              <a:rPr lang="el-G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before the meal, was surprised. Then the Lord said to him, “Now then, you Pharisees clean the outside of the cup and dish, but inside you are full of greed and wickedness.”</a:t>
            </a:r>
          </a:p>
        </p:txBody>
      </p:sp>
    </p:spTree>
    <p:extLst>
      <p:ext uri="{BB962C8B-B14F-4D97-AF65-F5344CB8AC3E}">
        <p14:creationId xmlns:p14="http://schemas.microsoft.com/office/powerpoint/2010/main" val="217118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419100" y="982176"/>
            <a:ext cx="11353800" cy="4893647"/>
          </a:xfrm>
          <a:prstGeom prst="rect">
            <a:avLst/>
          </a:prstGeom>
        </p:spPr>
        <p:txBody>
          <a:bodyPr wrap="square">
            <a:spAutoFit/>
          </a:bodyPr>
          <a:lstStyle/>
          <a:p>
            <a:pPr marL="457200" lvl="0" indent="-457200">
              <a:buFont typeface="Arial" panose="020B0604020202020204" pitchFamily="34" charset="0"/>
              <a:buChar char="•"/>
            </a:pPr>
            <a:r>
              <a:rPr lang="ja-JP" altLang="en-US" sz="36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希伯来书 </a:t>
            </a:r>
            <a:r>
              <a:rPr lang="en-US" altLang="ja-JP" sz="3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9:10 </a:t>
            </a:r>
            <a:r>
              <a:rPr lang="ja-JP" altLang="en-US" sz="36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这些事，连那饮食和诸般洗濯的规矩，都不过是属肉体的条例，命定到振兴的时候为止。</a:t>
            </a:r>
            <a:endParaRPr lang="en-US" altLang="ja-JP" sz="3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a:p>
            <a:pPr marL="400050" lvl="1">
              <a:spcBef>
                <a:spcPct val="20000"/>
              </a:spcBef>
            </a:pP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Hebrews 9:10 They are only a matter of food and drink and various ceremonial washings [Gr:</a:t>
            </a:r>
            <a:r>
              <a:rPr lang="el-G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βαπτισμοῖς</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—external regulations applying until the time of the new order.</a:t>
            </a:r>
          </a:p>
          <a:p>
            <a:pPr marL="400050" lvl="1">
              <a:spcBef>
                <a:spcPct val="20000"/>
              </a:spcBef>
            </a:pPr>
            <a:endPar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ja-JP" altLang="en-US" sz="36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路加福音 </a:t>
            </a:r>
            <a:r>
              <a:rPr lang="en-US" altLang="ja-JP" sz="3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11</a:t>
            </a:r>
            <a:r>
              <a:rPr lang="en-US" sz="3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:38-39 </a:t>
            </a:r>
            <a:r>
              <a:rPr lang="ja-JP" altLang="en-US" sz="36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这法利赛人看见耶稣饭前不洗</a:t>
            </a:r>
            <a:r>
              <a:rPr lang="en-US" altLang="ja-JP" sz="3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r>
              <a:rPr lang="el-GR" altLang="ja-JP" sz="3600" b="1" dirty="0" err="1">
                <a:solidFill>
                  <a:schemeClr val="bg1"/>
                </a:solidFill>
                <a:effectLst>
                  <a:outerShdw blurRad="38100" dist="38100" dir="2700000" algn="tl">
                    <a:srgbClr val="000000">
                      <a:alpha val="43137"/>
                    </a:srgbClr>
                  </a:outerShdw>
                </a:effectLst>
                <a:ea typeface="SimSun" panose="02010600030101010101" pitchFamily="2" charset="-122"/>
              </a:rPr>
              <a:t>ἐβαπτίσθη</a:t>
            </a:r>
            <a:r>
              <a:rPr lang="el-GR" altLang="ja-JP" sz="3600" b="1" dirty="0">
                <a:solidFill>
                  <a:schemeClr val="bg1"/>
                </a:solidFill>
                <a:effectLst>
                  <a:outerShdw blurRad="38100" dist="38100" dir="2700000" algn="tl">
                    <a:srgbClr val="000000">
                      <a:alpha val="43137"/>
                    </a:srgbClr>
                  </a:outerShdw>
                </a:effectLst>
                <a:ea typeface="SimSun" panose="02010600030101010101" pitchFamily="2" charset="-122"/>
              </a:rPr>
              <a:t>]</a:t>
            </a:r>
            <a:r>
              <a:rPr lang="ja-JP" altLang="en-US" sz="36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手便诧异。 </a:t>
            </a:r>
            <a:r>
              <a:rPr lang="en-US" altLang="ja-JP" sz="3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39 </a:t>
            </a:r>
            <a:r>
              <a:rPr lang="ja-JP" altLang="en-US" sz="3600" b="1">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主对他说：“如今你们法利赛人洗净杯盘的外面，你们里面却满了勒索和邪恶。</a:t>
            </a:r>
            <a:endParaRPr lang="en-US" altLang="ja-JP" sz="3600" b="1" dirty="0">
              <a:solidFill>
                <a:schemeClr val="bg1"/>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a:p>
            <a:pPr marL="400050" lvl="1">
              <a:spcBef>
                <a:spcPct val="20000"/>
              </a:spcBef>
            </a:pP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11:38-39 But the Pharisee, noticing that Jesus did not first wash [Gr: </a:t>
            </a:r>
            <a:r>
              <a:rPr lang="el-GR"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ἐβαπτίσθη</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before the meal, was surprised. Then the Lord said to him, “Now then, you Pharisees clean the outside of the cup and dish, but inside you are full of greed and wickedness.”</a:t>
            </a:r>
          </a:p>
        </p:txBody>
      </p:sp>
    </p:spTree>
    <p:extLst>
      <p:ext uri="{BB962C8B-B14F-4D97-AF65-F5344CB8AC3E}">
        <p14:creationId xmlns:p14="http://schemas.microsoft.com/office/powerpoint/2010/main" val="1434744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1805</Words>
  <Application>Microsoft Macintosh PowerPoint</Application>
  <PresentationFormat>Widescreen</PresentationFormat>
  <Paragraphs>109</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SimSun</vt:lpstr>
      <vt:lpstr>Arial</vt:lpstr>
      <vt:lpstr>Calibri</vt:lpstr>
      <vt:lpstr>Times New Roman</vt:lpstr>
      <vt:lpstr>Office Theme</vt:lpstr>
      <vt:lpstr>给万民施洗 BAPTISM FOR ALL NATIONS</vt:lpstr>
      <vt:lpstr>介绍 Introductions</vt:lpstr>
      <vt:lpstr>开始祷告 Opening Prayer</vt:lpstr>
      <vt:lpstr>学习提纲 Outline of Our Study </vt:lpstr>
      <vt:lpstr>学习提纲（继续） Outline of Our Study (Continued）</vt:lpstr>
      <vt:lpstr>这课程的目的 The purposes of this course</vt:lpstr>
      <vt:lpstr>“施洗”和“洗礼” “baptize” and “baptism”  新约希腊词：βαπτίζω NT Greek word : βαπτίζω</vt:lpstr>
      <vt:lpstr>βαπτίζω</vt:lpstr>
      <vt:lpstr>PowerPoint Presentation</vt:lpstr>
      <vt:lpstr>PowerPoint Presentation</vt:lpstr>
      <vt:lpstr>PowerPoint Presentation</vt:lpstr>
      <vt:lpstr>你能泡在“餐椅”吗？ Can you dunk a “dining couch?”</vt:lpstr>
      <vt:lpstr>PowerPoint Presentation</vt:lpstr>
      <vt:lpstr>PowerPoint Presentation</vt:lpstr>
      <vt:lpstr>“洗礼”或“施洗”的定义 A definition of “baptism” or “baptize”</vt:lpstr>
      <vt:lpstr>PowerPoint Presentation</vt:lpstr>
      <vt:lpstr>PowerPoint Presentation</vt:lpstr>
      <vt:lpstr>PowerPoint Presentation</vt:lpstr>
      <vt:lpstr>家庭作业 Homework</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 of Renewal</dc:title>
  <dc:creator>Robert</dc:creator>
  <cp:lastModifiedBy>Ting Wang</cp:lastModifiedBy>
  <cp:revision>35</cp:revision>
  <dcterms:created xsi:type="dcterms:W3CDTF">2016-04-06T17:23:34Z</dcterms:created>
  <dcterms:modified xsi:type="dcterms:W3CDTF">2021-08-30T21:33:15Z</dcterms:modified>
</cp:coreProperties>
</file>